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2" autoAdjust="0"/>
    <p:restoredTop sz="94306" autoAdjust="0"/>
  </p:normalViewPr>
  <p:slideViewPr>
    <p:cSldViewPr>
      <p:cViewPr varScale="1">
        <p:scale>
          <a:sx n="46" d="100"/>
          <a:sy n="46" d="100"/>
        </p:scale>
        <p:origin x="-642" y="-90"/>
      </p:cViewPr>
      <p:guideLst>
        <p:guide orient="horz" pos="2160"/>
        <p:guide pos="2880"/>
      </p:guideLst>
    </p:cSldViewPr>
  </p:slideViewPr>
  <p:outlineViewPr>
    <p:cViewPr>
      <p:scale>
        <a:sx n="33" d="100"/>
        <a:sy n="33" d="100"/>
      </p:scale>
      <p:origin x="0" y="18294"/>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AFA0CC-E9D7-4D0C-9857-E8EA08F89EC9}" type="datetimeFigureOut">
              <a:rPr lang="en-US" smtClean="0"/>
              <a:pPr/>
              <a:t>7/18/2018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B05E64-58BE-4134-A7A7-5EC3B4330DC0}" type="slidenum">
              <a:rPr lang="en-US" smtClean="0"/>
              <a:pPr/>
              <a:t>‹#›</a:t>
            </a:fld>
            <a:endParaRPr lang="en-US"/>
          </a:p>
        </p:txBody>
      </p:sp>
    </p:spTree>
    <p:extLst>
      <p:ext uri="{BB962C8B-B14F-4D97-AF65-F5344CB8AC3E}">
        <p14:creationId xmlns:p14="http://schemas.microsoft.com/office/powerpoint/2010/main" xmlns="" val="2221156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Nestle Company is among major transnational companies that deal with food and drinks with its headquarters in </a:t>
            </a:r>
            <a:r>
              <a:rPr lang="en-US" sz="1200" kern="1200" dirty="0" err="1" smtClean="0">
                <a:solidFill>
                  <a:schemeClr val="tx1"/>
                </a:solidFill>
                <a:effectLst/>
                <a:latin typeface="+mn-lt"/>
                <a:ea typeface="+mn-ea"/>
                <a:cs typeface="+mn-cs"/>
              </a:rPr>
              <a:t>Vevey</a:t>
            </a:r>
            <a:r>
              <a:rPr lang="en-US" sz="1200" kern="1200" dirty="0" smtClean="0">
                <a:solidFill>
                  <a:schemeClr val="tx1"/>
                </a:solidFill>
                <a:effectLst/>
                <a:latin typeface="+mn-lt"/>
                <a:ea typeface="+mn-ea"/>
                <a:cs typeface="+mn-cs"/>
              </a:rPr>
              <a:t>, Switzerland. With regards to the metrics and revenues, Nestle is the largest food company in the </a:t>
            </a:r>
            <a:r>
              <a:rPr lang="en-US" sz="1200" kern="1200" dirty="0" err="1" smtClean="0">
                <a:solidFill>
                  <a:schemeClr val="tx1"/>
                </a:solidFill>
                <a:effectLst/>
                <a:latin typeface="+mn-lt"/>
                <a:ea typeface="+mn-ea"/>
                <a:cs typeface="+mn-cs"/>
              </a:rPr>
              <a:t>worldNestle</a:t>
            </a:r>
            <a:r>
              <a:rPr lang="en-US" sz="1200" kern="1200" dirty="0" smtClean="0">
                <a:solidFill>
                  <a:schemeClr val="tx1"/>
                </a:solidFill>
                <a:effectLst/>
                <a:latin typeface="+mn-lt"/>
                <a:ea typeface="+mn-ea"/>
                <a:cs typeface="+mn-cs"/>
              </a:rPr>
              <a:t> is ranked among the top hundred companies according to the Fortune Global 500, that is ranked number 64 as of 2017There are different lines of products that the Nestle company deals in which includes bottled water, medical food, breakfast cereals, coffee and tea, dairy products, ice cream, snacks and pet foods. </a:t>
            </a:r>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2</a:t>
            </a:fld>
            <a:endParaRPr lang="en-US"/>
          </a:p>
        </p:txBody>
      </p:sp>
    </p:spTree>
    <p:extLst>
      <p:ext uri="{BB962C8B-B14F-4D97-AF65-F5344CB8AC3E}">
        <p14:creationId xmlns:p14="http://schemas.microsoft.com/office/powerpoint/2010/main" xmlns="" val="3470660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Nestle was established in 1905 but it came into existence back in 1866when Anglo-Swiss Milk company of 1866 and </a:t>
            </a:r>
            <a:r>
              <a:rPr lang="en-US" sz="1200" kern="1200" dirty="0" err="1" smtClean="0">
                <a:solidFill>
                  <a:schemeClr val="tx1"/>
                </a:solidFill>
                <a:effectLst/>
                <a:latin typeface="+mn-lt"/>
                <a:ea typeface="+mn-ea"/>
                <a:cs typeface="+mn-cs"/>
              </a:rPr>
              <a:t>Farine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Lactee</a:t>
            </a:r>
            <a:r>
              <a:rPr lang="en-US" sz="1200" kern="1200" dirty="0" smtClean="0">
                <a:solidFill>
                  <a:schemeClr val="tx1"/>
                </a:solidFill>
                <a:effectLst/>
                <a:latin typeface="+mn-lt"/>
                <a:ea typeface="+mn-ea"/>
                <a:cs typeface="+mn-cs"/>
              </a:rPr>
              <a:t> Henri Nestle of 1866  merged.  The company grew gradually especially during the 1920s where the company expanded through the introduction of new products with manufacturing chocolate becoming second most important activity.  During the First World War and during the Second World War since during the Second World War it is estimated that profits dropped from about $20million to $6million. </a:t>
            </a:r>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3</a:t>
            </a:fld>
            <a:endParaRPr lang="en-US"/>
          </a:p>
        </p:txBody>
      </p:sp>
    </p:spTree>
    <p:extLst>
      <p:ext uri="{BB962C8B-B14F-4D97-AF65-F5344CB8AC3E}">
        <p14:creationId xmlns:p14="http://schemas.microsoft.com/office/powerpoint/2010/main" xmlns="" val="1642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cooperate mission of the Nestle company is based on the belief that research can make better food which will contribute to the wellbeing of consumers. As consumers makes choices about their products, Nestle company, provides a wide range of selections for all its products so that consumers can choose according to their preference and choices.</a:t>
            </a:r>
          </a:p>
          <a:p>
            <a:endParaRPr lang="en-US" dirty="0" smtClean="0"/>
          </a:p>
          <a:p>
            <a:r>
              <a:rPr lang="en-US" dirty="0" smtClean="0"/>
              <a:t>Vision</a:t>
            </a:r>
          </a:p>
          <a:p>
            <a:r>
              <a:rPr lang="en-US" dirty="0" smtClean="0"/>
              <a:t>Vision of the company is to meet the needs of the consumers through aggressive marketing and selling foods of consistently higher quality. Good food equates to good health and therefore the objective of the company is to make good food available to the consumers. This in turn ensures that the consumers obtain an optimal health benefits.</a:t>
            </a:r>
          </a:p>
          <a:p>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4</a:t>
            </a:fld>
            <a:endParaRPr lang="en-US"/>
          </a:p>
        </p:txBody>
      </p:sp>
    </p:spTree>
    <p:extLst>
      <p:ext uri="{BB962C8B-B14F-4D97-AF65-F5344CB8AC3E}">
        <p14:creationId xmlns:p14="http://schemas.microsoft.com/office/powerpoint/2010/main" xmlns="" val="1421283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Nestle is a rapid growing company and thus strategies include market segmentation strategies, there are manufacturing strategies, sales strategies and warehousing strategies as part of its operation management.</a:t>
            </a:r>
          </a:p>
          <a:p>
            <a:r>
              <a:rPr lang="en-US" sz="1200" kern="1200" dirty="0" smtClean="0">
                <a:solidFill>
                  <a:schemeClr val="tx1"/>
                </a:solidFill>
                <a:effectLst/>
                <a:latin typeface="+mn-lt"/>
                <a:ea typeface="+mn-ea"/>
                <a:cs typeface="+mn-cs"/>
              </a:rPr>
              <a:t>In its manufacturing strategy, the produces its products based on the demands. Demand of particular product is mainly forecasted depending on the sales and marketing results that the company gets.</a:t>
            </a:r>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5</a:t>
            </a:fld>
            <a:endParaRPr lang="en-US"/>
          </a:p>
        </p:txBody>
      </p:sp>
    </p:spTree>
    <p:extLst>
      <p:ext uri="{BB962C8B-B14F-4D97-AF65-F5344CB8AC3E}">
        <p14:creationId xmlns:p14="http://schemas.microsoft.com/office/powerpoint/2010/main" xmlns="" val="2581382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the warehousing strategy, the company has an ERP system put in place that enhances easy operations within the organization.  Geographical information system is a very useful technique that has been incorporated in the warehousing strategy. The development of this particular system enhances multi facility warehousing and the production system distributed within a very wide area. Geographical information system has unique capacities that enhances a rapid decision making. In this modern environment, the data in the warehousing even with the absence of the ERP system should aim at achieving specific sets of the business environment and meet the predefined set of the business strategy</a:t>
            </a:r>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6</a:t>
            </a:fld>
            <a:endParaRPr lang="en-US"/>
          </a:p>
        </p:txBody>
      </p:sp>
    </p:spTree>
    <p:extLst>
      <p:ext uri="{BB962C8B-B14F-4D97-AF65-F5344CB8AC3E}">
        <p14:creationId xmlns:p14="http://schemas.microsoft.com/office/powerpoint/2010/main" xmlns="" val="1228147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7</a:t>
            </a:fld>
            <a:endParaRPr lang="en-US"/>
          </a:p>
        </p:txBody>
      </p:sp>
    </p:spTree>
    <p:extLst>
      <p:ext uri="{BB962C8B-B14F-4D97-AF65-F5344CB8AC3E}">
        <p14:creationId xmlns:p14="http://schemas.microsoft.com/office/powerpoint/2010/main" xmlns="" val="3998323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PEST analysis, some of the political factors affecting the enterprise macro-economically are government instability due to raptures and election violence where different races and tribes fight against each other. This is basically true for overseas branches of the company.  This brings about fears in dynamic investments where you will need to interact with various tribes. </a:t>
            </a:r>
          </a:p>
          <a:p>
            <a:r>
              <a:rPr lang="en-US" sz="1200" kern="1200" dirty="0" smtClean="0">
                <a:solidFill>
                  <a:schemeClr val="tx1"/>
                </a:solidFill>
                <a:effectLst/>
                <a:latin typeface="+mn-lt"/>
                <a:ea typeface="+mn-ea"/>
                <a:cs typeface="+mn-cs"/>
              </a:rPr>
              <a:t>Economically, some of the identified factors affecting the enterprise macro-economically is the inflation rate as well as the increased interest rates in the nation. this is due to government policies through economic control measures. Rise in interest rates increases cost of borrowing thus low rate of investment</a:t>
            </a:r>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11</a:t>
            </a:fld>
            <a:endParaRPr lang="en-US"/>
          </a:p>
        </p:txBody>
      </p:sp>
    </p:spTree>
    <p:extLst>
      <p:ext uri="{BB962C8B-B14F-4D97-AF65-F5344CB8AC3E}">
        <p14:creationId xmlns:p14="http://schemas.microsoft.com/office/powerpoint/2010/main" xmlns="" val="835955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With the technological factor, improvement in technology, say such as use of ATM, mobile banking, payment through Visa cards and Till numbers will negatively affect the illiterate personnel in the enterprise since it will be in need of skilled personnel to cope with the modern system of technology thus thriving in the economy.</a:t>
            </a:r>
          </a:p>
          <a:p>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12</a:t>
            </a:fld>
            <a:endParaRPr lang="en-US"/>
          </a:p>
        </p:txBody>
      </p:sp>
    </p:spTree>
    <p:extLst>
      <p:ext uri="{BB962C8B-B14F-4D97-AF65-F5344CB8AC3E}">
        <p14:creationId xmlns:p14="http://schemas.microsoft.com/office/powerpoint/2010/main" xmlns="" val="3076227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use of technology can also be used in mitigating the labor issues that Nestle faced.  The use of technology is more cost-effective as compared to the continuous monitoring and evaluation, which involves the use of many resources.  Technology might be used to enhance instant reporting when the company detects the use of child labor in any process.  International Labor Organization, for instance, has developed an application called LISA, which can take pictures of any violation of labor laws and especially child labor. </a:t>
            </a:r>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13</a:t>
            </a:fld>
            <a:endParaRPr lang="en-US"/>
          </a:p>
        </p:txBody>
      </p:sp>
    </p:spTree>
    <p:extLst>
      <p:ext uri="{BB962C8B-B14F-4D97-AF65-F5344CB8AC3E}">
        <p14:creationId xmlns:p14="http://schemas.microsoft.com/office/powerpoint/2010/main" xmlns="" val="342120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company should also establish an online portal that will help the registration, rescuing and rehabilitation of child workers.  In a way, the company will be able to bring together the responsible officials, charitable organizations, and law enforcers to share information and establish a strong coordination on child labor cases.  This online portal will enhance the creation of awareness also with the main aim of ending child labor.  The portal will effectively work with the LISA app since the photos can be posted for individuals to see it.  The portal might include a child tracking system; provide a forum for complaints and operating procedures.  One of these kids had been established in India and it could effectively work in Nestle to fight labor issues</a:t>
            </a:r>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14</a:t>
            </a:fld>
            <a:endParaRPr lang="en-US"/>
          </a:p>
        </p:txBody>
      </p:sp>
    </p:spTree>
    <p:extLst>
      <p:ext uri="{BB962C8B-B14F-4D97-AF65-F5344CB8AC3E}">
        <p14:creationId xmlns:p14="http://schemas.microsoft.com/office/powerpoint/2010/main" xmlns="" val="2384601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17</a:t>
            </a:fld>
            <a:endParaRPr lang="en-US"/>
          </a:p>
        </p:txBody>
      </p:sp>
    </p:spTree>
    <p:extLst>
      <p:ext uri="{BB962C8B-B14F-4D97-AF65-F5344CB8AC3E}">
        <p14:creationId xmlns:p14="http://schemas.microsoft.com/office/powerpoint/2010/main" xmlns="" val="2847980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Quality management is the process of managing all the activities and functions activities aimed at defining procedures for quality and its quality through means such as planning and reassurance of quality. There is offline quality management which includes the following: Tracking the complaints from the customer’s intake through surveys and efficient checks to reduce the risk of product and regulatory issues. Also, ensure continuous improvement by the use of devices that support offline access. </a:t>
            </a:r>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18</a:t>
            </a:fld>
            <a:endParaRPr lang="en-US"/>
          </a:p>
        </p:txBody>
      </p:sp>
    </p:spTree>
    <p:extLst>
      <p:ext uri="{BB962C8B-B14F-4D97-AF65-F5344CB8AC3E}">
        <p14:creationId xmlns:p14="http://schemas.microsoft.com/office/powerpoint/2010/main" xmlns="" val="963604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Contrarily, the use of artificial intelligence has its negatives for example if these machines are misused it will lead to mass destruction which probably causes a significant loss (Ford, 2015, </a:t>
            </a:r>
            <a:r>
              <a:rPr lang="en-US" sz="1200" kern="1200" dirty="0" err="1" smtClean="0">
                <a:solidFill>
                  <a:schemeClr val="tx1"/>
                </a:solidFill>
                <a:effectLst/>
                <a:latin typeface="+mn-lt"/>
                <a:ea typeface="+mn-ea"/>
                <a:cs typeface="+mn-cs"/>
              </a:rPr>
              <a:t>pg</a:t>
            </a:r>
            <a:r>
              <a:rPr lang="en-US" sz="1200" kern="1200" dirty="0" smtClean="0">
                <a:solidFill>
                  <a:schemeClr val="tx1"/>
                </a:solidFill>
                <a:effectLst/>
                <a:latin typeface="+mn-lt"/>
                <a:ea typeface="+mn-ea"/>
                <a:cs typeface="+mn-cs"/>
              </a:rPr>
              <a:t> 21). Also, the cost of purchasing this machines is very enormous than even hiring human beings, and even maintenance is too high which may take the company more extended period to recover if some get a break down inside those machines.</a:t>
            </a:r>
          </a:p>
          <a:p>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19</a:t>
            </a:fld>
            <a:endParaRPr lang="en-US"/>
          </a:p>
        </p:txBody>
      </p:sp>
    </p:spTree>
    <p:extLst>
      <p:ext uri="{BB962C8B-B14F-4D97-AF65-F5344CB8AC3E}">
        <p14:creationId xmlns:p14="http://schemas.microsoft.com/office/powerpoint/2010/main" xmlns="" val="5323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primary objective of the AI software is to make a secure manufacturing system. This will make it easier to monitor the manufacturing process and thus reducing labor costs. Additionally the AI, the software will provide an efficient method for managing records. Therefore, to be precise, the primary objective is to make the operations of the company profitable.</a:t>
            </a:r>
          </a:p>
          <a:p>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20</a:t>
            </a:fld>
            <a:endParaRPr lang="en-US"/>
          </a:p>
        </p:txBody>
      </p:sp>
    </p:spTree>
    <p:extLst>
      <p:ext uri="{BB962C8B-B14F-4D97-AF65-F5344CB8AC3E}">
        <p14:creationId xmlns:p14="http://schemas.microsoft.com/office/powerpoint/2010/main" xmlns="" val="1074963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project scope of the AI software entails the goals of the project, features, the functions, tasks and ultimately the cost of the project. The goal of the project is mainly associated with the overall goal of the organization at large which is to enhance the company’s efficiency, especially with regards to time. This correlates with the organizational goals whereby the main aim is to promote customer satisfaction. The AI software will have the functions of driving different machines that are used in the manufacturing sector</a:t>
            </a:r>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21</a:t>
            </a:fld>
            <a:endParaRPr lang="en-US"/>
          </a:p>
        </p:txBody>
      </p:sp>
    </p:spTree>
    <p:extLst>
      <p:ext uri="{BB962C8B-B14F-4D97-AF65-F5344CB8AC3E}">
        <p14:creationId xmlns:p14="http://schemas.microsoft.com/office/powerpoint/2010/main" xmlns="" val="16843094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First assumptions are that the project will be concluded strictly within the specified time frame. Therefore if the company does not complete the project within the specified time, then other plans might be endangered, and thus there is a need to allow adjustment. The second assumption is that the resources required for the implementation of the project will be acquired within the specified period to avoid delays. The third assumption for the project is that personnel who will be outsourced will deliver quality work according to the standards of the company</a:t>
            </a:r>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22</a:t>
            </a:fld>
            <a:endParaRPr lang="en-US"/>
          </a:p>
        </p:txBody>
      </p:sp>
    </p:spTree>
    <p:extLst>
      <p:ext uri="{BB962C8B-B14F-4D97-AF65-F5344CB8AC3E}">
        <p14:creationId xmlns:p14="http://schemas.microsoft.com/office/powerpoint/2010/main" xmlns="" val="23022398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project manager has the responsibility of overseeing the successful completion of the project.  The project manager is also tasked with the responsibility of managing and reviewing the work plans of the project to give priorities to the project. He is also responsible for monitoring the compliance of the contractors.</a:t>
            </a:r>
          </a:p>
          <a:p>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24</a:t>
            </a:fld>
            <a:endParaRPr lang="en-US"/>
          </a:p>
        </p:txBody>
      </p:sp>
    </p:spTree>
    <p:extLst>
      <p:ext uri="{BB962C8B-B14F-4D97-AF65-F5344CB8AC3E}">
        <p14:creationId xmlns:p14="http://schemas.microsoft.com/office/powerpoint/2010/main" xmlns="" val="8363122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project assumptions form the basis of risk management. Therefore since there are changes, it is crucial to involve the team members in anticipating the change. There will be rigorous communications and detailed information concerning the project and how the project might change the operations of individuals. This will ensure that the project members can implement the project with minimal resistance. Furthermore, there will be a need to provide room for adjustment because of the future changes that might take place, which might not be anticipated. This calls for coming up with proactive adjustment measures that can contain any deviations in future</a:t>
            </a:r>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27</a:t>
            </a:fld>
            <a:endParaRPr lang="en-US"/>
          </a:p>
        </p:txBody>
      </p:sp>
    </p:spTree>
    <p:extLst>
      <p:ext uri="{BB962C8B-B14F-4D97-AF65-F5344CB8AC3E}">
        <p14:creationId xmlns:p14="http://schemas.microsoft.com/office/powerpoint/2010/main" xmlns="" val="20305597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All the stakeholders are expected to attend every meeting of the project to have firsthand information on prior the implementation of the project. This will ensure that during the implementation phase, there will be maximum cooperation as all the stakeholders will be aware of what is anticipated of him/her. However, if stakeholders miss meetings concerning the project, follow-ups will be made to ensure that they are debriefed</a:t>
            </a:r>
          </a:p>
          <a:p>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28</a:t>
            </a:fld>
            <a:endParaRPr lang="en-US"/>
          </a:p>
        </p:txBody>
      </p:sp>
    </p:spTree>
    <p:extLst>
      <p:ext uri="{BB962C8B-B14F-4D97-AF65-F5344CB8AC3E}">
        <p14:creationId xmlns:p14="http://schemas.microsoft.com/office/powerpoint/2010/main" xmlns="" val="42611546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Project funding needs will be facilitated by the company with the partnership of some of the technical agencies of the government. Approval of the funding proposal for the particular project that the company is undertaking will mean that the company will be able only to facilitate part of the project funding.</a:t>
            </a:r>
          </a:p>
          <a:p>
            <a:endParaRPr lang="en-US" dirty="0"/>
          </a:p>
        </p:txBody>
      </p:sp>
      <p:sp>
        <p:nvSpPr>
          <p:cNvPr id="4" name="Slide Number Placeholder 3"/>
          <p:cNvSpPr>
            <a:spLocks noGrp="1"/>
          </p:cNvSpPr>
          <p:nvPr>
            <p:ph type="sldNum" sz="quarter" idx="10"/>
          </p:nvPr>
        </p:nvSpPr>
        <p:spPr/>
        <p:txBody>
          <a:bodyPr/>
          <a:lstStyle/>
          <a:p>
            <a:fld id="{68B05E64-58BE-4134-A7A7-5EC3B4330DC0}" type="slidenum">
              <a:rPr lang="en-US" smtClean="0"/>
              <a:pPr/>
              <a:t>29</a:t>
            </a:fld>
            <a:endParaRPr lang="en-US"/>
          </a:p>
        </p:txBody>
      </p:sp>
    </p:spTree>
    <p:extLst>
      <p:ext uri="{BB962C8B-B14F-4D97-AF65-F5344CB8AC3E}">
        <p14:creationId xmlns:p14="http://schemas.microsoft.com/office/powerpoint/2010/main" xmlns="" val="2280183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FCBDABA-E937-4452-A005-721BECAE03DF}" type="datetimeFigureOut">
              <a:rPr lang="en-US" smtClean="0"/>
              <a:pPr/>
              <a:t>7/18/2018</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3CA7752A-BE8A-4857-B705-A7427AE6FA3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FCBDABA-E937-4452-A005-721BECAE03DF}" type="datetimeFigureOut">
              <a:rPr lang="en-US" smtClean="0"/>
              <a:pPr/>
              <a:t>7/18/2018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CA7752A-BE8A-4857-B705-A7427AE6FA3C}"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FCBDABA-E937-4452-A005-721BECAE03DF}" type="datetimeFigureOut">
              <a:rPr lang="en-US" smtClean="0"/>
              <a:pPr/>
              <a:t>7/18/2018</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3CA7752A-BE8A-4857-B705-A7427AE6FA3C}"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7FCBDABA-E937-4452-A005-721BECAE03DF}" type="datetimeFigureOut">
              <a:rPr lang="en-US" smtClean="0"/>
              <a:pPr/>
              <a:t>7/18/2018</a:t>
            </a:fld>
            <a:endParaRPr lang="en-US"/>
          </a:p>
        </p:txBody>
      </p:sp>
      <p:sp>
        <p:nvSpPr>
          <p:cNvPr id="10" name="Slide Number Placeholder 9"/>
          <p:cNvSpPr>
            <a:spLocks noGrp="1"/>
          </p:cNvSpPr>
          <p:nvPr>
            <p:ph type="sldNum" sz="quarter" idx="16"/>
          </p:nvPr>
        </p:nvSpPr>
        <p:spPr/>
        <p:txBody>
          <a:bodyPr rtlCol="0"/>
          <a:lstStyle/>
          <a:p>
            <a:fld id="{3CA7752A-BE8A-4857-B705-A7427AE6FA3C}"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7FCBDABA-E937-4452-A005-721BECAE03DF}" type="datetimeFigureOut">
              <a:rPr lang="en-US" smtClean="0"/>
              <a:pPr/>
              <a:t>7/18/2018</a:t>
            </a:fld>
            <a:endParaRPr lang="en-US"/>
          </a:p>
        </p:txBody>
      </p:sp>
      <p:sp>
        <p:nvSpPr>
          <p:cNvPr id="12" name="Slide Number Placeholder 11"/>
          <p:cNvSpPr>
            <a:spLocks noGrp="1"/>
          </p:cNvSpPr>
          <p:nvPr>
            <p:ph type="sldNum" sz="quarter" idx="16"/>
          </p:nvPr>
        </p:nvSpPr>
        <p:spPr/>
        <p:txBody>
          <a:bodyPr rtlCol="0"/>
          <a:lstStyle/>
          <a:p>
            <a:fld id="{3CA7752A-BE8A-4857-B705-A7427AE6FA3C}"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FCBDABA-E937-4452-A005-721BECAE03DF}" type="datetimeFigureOut">
              <a:rPr lang="en-US" smtClean="0"/>
              <a:pPr/>
              <a:t>7/18/2018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3CA7752A-BE8A-4857-B705-A7427AE6FA3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CBDABA-E937-4452-A005-721BECAE03DF}" type="datetimeFigureOut">
              <a:rPr lang="en-US" smtClean="0"/>
              <a:pPr/>
              <a:t>7/18/2018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3CA7752A-BE8A-4857-B705-A7427AE6FA3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FCBDABA-E937-4452-A005-721BECAE03DF}" type="datetimeFigureOut">
              <a:rPr lang="en-US" smtClean="0"/>
              <a:pPr/>
              <a:t>7/18/2018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3CA7752A-BE8A-4857-B705-A7427AE6FA3C}"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7FCBDABA-E937-4452-A005-721BECAE03DF}" type="datetimeFigureOut">
              <a:rPr lang="en-US" smtClean="0"/>
              <a:pPr/>
              <a:t>7/18/2018</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3CA7752A-BE8A-4857-B705-A7427AE6FA3C}"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CBDABA-E937-4452-A005-721BECAE03DF}" type="datetimeFigureOut">
              <a:rPr lang="en-US" smtClean="0"/>
              <a:pPr/>
              <a:t>7/18/2018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A7752A-BE8A-4857-B705-A7427AE6FA3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7FCBDABA-E937-4452-A005-721BECAE03DF}" type="datetimeFigureOut">
              <a:rPr lang="en-US" smtClean="0"/>
              <a:pPr/>
              <a:t>7/18/2018</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3CA7752A-BE8A-4857-B705-A7427AE6FA3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FCBDABA-E937-4452-A005-721BECAE03DF}" type="datetimeFigureOut">
              <a:rPr lang="en-US" smtClean="0"/>
              <a:pPr/>
              <a:t>7/18/2018</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3CA7752A-BE8A-4857-B705-A7427AE6FA3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7800" y="1066800"/>
            <a:ext cx="6705600" cy="4648200"/>
          </a:xfrm>
        </p:spPr>
        <p:txBody>
          <a:bodyPr>
            <a:normAutofit/>
          </a:bodyPr>
          <a:lstStyle/>
          <a:p>
            <a:pPr algn="ctr"/>
            <a:r>
              <a:rPr lang="en-US" dirty="0"/>
              <a:t>NESTLE COMPANY </a:t>
            </a:r>
            <a:endParaRPr lang="en-US" dirty="0" smtClean="0"/>
          </a:p>
          <a:p>
            <a:pPr algn="ctr"/>
            <a:r>
              <a:rPr lang="en-US" dirty="0" smtClean="0"/>
              <a:t>University’s </a:t>
            </a:r>
            <a:r>
              <a:rPr lang="en-US" dirty="0"/>
              <a:t>Name</a:t>
            </a:r>
          </a:p>
          <a:p>
            <a:pPr algn="ctr"/>
            <a:endParaRPr lang="en-US" dirty="0"/>
          </a:p>
          <a:p>
            <a:pPr algn="ctr"/>
            <a:endParaRPr lang="en-US" dirty="0"/>
          </a:p>
          <a:p>
            <a:pPr algn="ctr"/>
            <a:endParaRPr lang="en-US" dirty="0"/>
          </a:p>
          <a:p>
            <a:pPr algn="ctr"/>
            <a:r>
              <a:rPr lang="en-US" dirty="0"/>
              <a:t>Submitted by Names:</a:t>
            </a:r>
          </a:p>
          <a:p>
            <a:pPr algn="ctr"/>
            <a:r>
              <a:rPr lang="en-US" dirty="0"/>
              <a:t>Tutor:</a:t>
            </a:r>
          </a:p>
          <a:p>
            <a:pPr algn="ctr"/>
            <a:r>
              <a:rPr lang="en-US" dirty="0"/>
              <a:t>Date</a:t>
            </a:r>
          </a:p>
          <a:p>
            <a:endParaRPr lang="en-US" dirty="0"/>
          </a:p>
        </p:txBody>
      </p:sp>
    </p:spTree>
    <p:extLst>
      <p:ext uri="{BB962C8B-B14F-4D97-AF65-F5344CB8AC3E}">
        <p14:creationId xmlns:p14="http://schemas.microsoft.com/office/powerpoint/2010/main" xmlns="" val="2710936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pitchFamily="18" charset="0"/>
              </a:rPr>
              <a:t>Overview </a:t>
            </a:r>
            <a:endParaRPr lang="en-US" dirty="0">
              <a:latin typeface="Times" pitchFamily="18" charset="0"/>
            </a:endParaRPr>
          </a:p>
        </p:txBody>
      </p:sp>
      <p:sp>
        <p:nvSpPr>
          <p:cNvPr id="3" name="Content Placeholder 2"/>
          <p:cNvSpPr>
            <a:spLocks noGrp="1"/>
          </p:cNvSpPr>
          <p:nvPr>
            <p:ph sz="quarter" idx="1"/>
          </p:nvPr>
        </p:nvSpPr>
        <p:spPr/>
        <p:txBody>
          <a:bodyPr>
            <a:normAutofit fontScale="92500" lnSpcReduction="10000"/>
          </a:bodyPr>
          <a:lstStyle/>
          <a:p>
            <a:pPr>
              <a:lnSpc>
                <a:spcPct val="150000"/>
              </a:lnSpc>
            </a:pPr>
            <a:r>
              <a:rPr lang="en-US" dirty="0" smtClean="0">
                <a:latin typeface="Times" pitchFamily="18" charset="0"/>
              </a:rPr>
              <a:t>Nestle is a transitional Company that deal in foods and drinks</a:t>
            </a:r>
          </a:p>
          <a:p>
            <a:pPr>
              <a:lnSpc>
                <a:spcPct val="150000"/>
              </a:lnSpc>
            </a:pPr>
            <a:r>
              <a:rPr lang="en-US" dirty="0" smtClean="0">
                <a:latin typeface="Times" pitchFamily="18" charset="0"/>
              </a:rPr>
              <a:t>It is the largest food company in the world </a:t>
            </a:r>
          </a:p>
          <a:p>
            <a:pPr>
              <a:lnSpc>
                <a:spcPct val="150000"/>
              </a:lnSpc>
            </a:pPr>
            <a:r>
              <a:rPr lang="en-US" dirty="0" smtClean="0">
                <a:latin typeface="Times" pitchFamily="18" charset="0"/>
              </a:rPr>
              <a:t>The company deals in bottled water, medical food, breakfast cereal, ice cream, snacks and pet food. </a:t>
            </a:r>
          </a:p>
          <a:p>
            <a:pPr>
              <a:lnSpc>
                <a:spcPct val="150000"/>
              </a:lnSpc>
            </a:pPr>
            <a:r>
              <a:rPr lang="en-US" dirty="0" smtClean="0">
                <a:latin typeface="Times" pitchFamily="18" charset="0"/>
              </a:rPr>
              <a:t>The company headquarter is located </a:t>
            </a:r>
            <a:r>
              <a:rPr lang="en-US" dirty="0">
                <a:latin typeface="Times" pitchFamily="18" charset="0"/>
              </a:rPr>
              <a:t>in </a:t>
            </a:r>
            <a:r>
              <a:rPr lang="en-US" dirty="0" err="1">
                <a:latin typeface="Times" pitchFamily="18" charset="0"/>
              </a:rPr>
              <a:t>Vevey</a:t>
            </a:r>
            <a:r>
              <a:rPr lang="en-US" dirty="0">
                <a:latin typeface="Times" pitchFamily="18" charset="0"/>
              </a:rPr>
              <a:t>, </a:t>
            </a:r>
            <a:r>
              <a:rPr lang="en-US" dirty="0" smtClean="0">
                <a:latin typeface="Times" pitchFamily="18" charset="0"/>
              </a:rPr>
              <a:t>Switzerland. </a:t>
            </a:r>
            <a:endParaRPr lang="en-US" dirty="0">
              <a:latin typeface="Times" pitchFamily="18" charset="0"/>
            </a:endParaRPr>
          </a:p>
          <a:p>
            <a:endParaRPr lang="en-US" dirty="0"/>
          </a:p>
        </p:txBody>
      </p:sp>
    </p:spTree>
    <p:extLst>
      <p:ext uri="{BB962C8B-B14F-4D97-AF65-F5344CB8AC3E}">
        <p14:creationId xmlns:p14="http://schemas.microsoft.com/office/powerpoint/2010/main" xmlns="" val="609880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pitchFamily="18" charset="0"/>
              </a:rPr>
              <a:t>History </a:t>
            </a:r>
            <a:endParaRPr lang="en-US" dirty="0">
              <a:latin typeface="Times" pitchFamily="18" charset="0"/>
            </a:endParaRPr>
          </a:p>
        </p:txBody>
      </p:sp>
      <p:sp>
        <p:nvSpPr>
          <p:cNvPr id="3" name="Content Placeholder 2"/>
          <p:cNvSpPr>
            <a:spLocks noGrp="1"/>
          </p:cNvSpPr>
          <p:nvPr>
            <p:ph sz="quarter" idx="1"/>
          </p:nvPr>
        </p:nvSpPr>
        <p:spPr/>
        <p:txBody>
          <a:bodyPr>
            <a:normAutofit fontScale="92500" lnSpcReduction="10000"/>
          </a:bodyPr>
          <a:lstStyle/>
          <a:p>
            <a:pPr>
              <a:lnSpc>
                <a:spcPct val="150000"/>
              </a:lnSpc>
            </a:pPr>
            <a:r>
              <a:rPr lang="en-US" dirty="0" smtClean="0">
                <a:latin typeface="Times" pitchFamily="18" charset="0"/>
              </a:rPr>
              <a:t>The company was established in 1905</a:t>
            </a:r>
          </a:p>
          <a:p>
            <a:pPr>
              <a:lnSpc>
                <a:spcPct val="150000"/>
              </a:lnSpc>
            </a:pPr>
            <a:r>
              <a:rPr lang="en-US" dirty="0" smtClean="0">
                <a:latin typeface="Times" pitchFamily="18" charset="0"/>
              </a:rPr>
              <a:t>In 1920s, the company expanded through the introduction of new products with chocolate becoming the most important product. </a:t>
            </a:r>
          </a:p>
          <a:p>
            <a:pPr>
              <a:lnSpc>
                <a:spcPct val="150000"/>
              </a:lnSpc>
            </a:pPr>
            <a:r>
              <a:rPr lang="en-US" dirty="0" smtClean="0">
                <a:latin typeface="Times" pitchFamily="18" charset="0"/>
              </a:rPr>
              <a:t>The profits of the company dropped from $20 million to $6 million between the First and the Second world war. </a:t>
            </a:r>
            <a:endParaRPr lang="en-US" dirty="0">
              <a:latin typeface="Times" pitchFamily="18" charset="0"/>
            </a:endParaRPr>
          </a:p>
        </p:txBody>
      </p:sp>
    </p:spTree>
    <p:extLst>
      <p:ext uri="{BB962C8B-B14F-4D97-AF65-F5344CB8AC3E}">
        <p14:creationId xmlns:p14="http://schemas.microsoft.com/office/powerpoint/2010/main" xmlns="" val="48946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pitchFamily="18" charset="0"/>
              </a:rPr>
              <a:t>Mission and vision </a:t>
            </a:r>
            <a:endParaRPr lang="en-US" dirty="0">
              <a:latin typeface="Times" pitchFamily="18" charset="0"/>
            </a:endParaRPr>
          </a:p>
        </p:txBody>
      </p:sp>
      <p:sp>
        <p:nvSpPr>
          <p:cNvPr id="3" name="Content Placeholder 2"/>
          <p:cNvSpPr>
            <a:spLocks noGrp="1"/>
          </p:cNvSpPr>
          <p:nvPr>
            <p:ph sz="quarter" idx="1"/>
          </p:nvPr>
        </p:nvSpPr>
        <p:spPr/>
        <p:txBody>
          <a:bodyPr>
            <a:normAutofit fontScale="92500" lnSpcReduction="20000"/>
          </a:bodyPr>
          <a:lstStyle/>
          <a:p>
            <a:r>
              <a:rPr lang="en-US" dirty="0" smtClean="0">
                <a:latin typeface="Times" pitchFamily="18" charset="0"/>
              </a:rPr>
              <a:t>The mission is “ research can make a better food which contributes to the well being of consumers.”</a:t>
            </a:r>
          </a:p>
          <a:p>
            <a:r>
              <a:rPr lang="en-US" dirty="0" smtClean="0">
                <a:latin typeface="Times" pitchFamily="18" charset="0"/>
              </a:rPr>
              <a:t>The company provides a wide range of products that consumers can choose from.</a:t>
            </a:r>
          </a:p>
          <a:p>
            <a:r>
              <a:rPr lang="en-US" dirty="0" smtClean="0">
                <a:latin typeface="Times" pitchFamily="18" charset="0"/>
              </a:rPr>
              <a:t>The vision is “to meet the needs of the consumers through aggressive marketing and  selling goods of higher quality.”</a:t>
            </a:r>
          </a:p>
          <a:p>
            <a:r>
              <a:rPr lang="en-US" dirty="0" smtClean="0">
                <a:latin typeface="Times" pitchFamily="18" charset="0"/>
              </a:rPr>
              <a:t>The objective is to make food available to all consumers </a:t>
            </a:r>
          </a:p>
          <a:p>
            <a:r>
              <a:rPr lang="en-US" dirty="0" smtClean="0">
                <a:latin typeface="Times" pitchFamily="18" charset="0"/>
              </a:rPr>
              <a:t>It is also to ensure that consumers obtain optimal health benefits </a:t>
            </a:r>
          </a:p>
          <a:p>
            <a:endParaRPr lang="en-US" dirty="0" smtClean="0"/>
          </a:p>
          <a:p>
            <a:endParaRPr lang="en-US" dirty="0"/>
          </a:p>
        </p:txBody>
      </p:sp>
    </p:spTree>
    <p:extLst>
      <p:ext uri="{BB962C8B-B14F-4D97-AF65-F5344CB8AC3E}">
        <p14:creationId xmlns:p14="http://schemas.microsoft.com/office/powerpoint/2010/main" xmlns="" val="996617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pitchFamily="18" charset="0"/>
              </a:rPr>
              <a:t>Global Brand </a:t>
            </a:r>
            <a:r>
              <a:rPr lang="en-US" dirty="0">
                <a:latin typeface="Times" pitchFamily="18" charset="0"/>
              </a:rPr>
              <a:t>S</a:t>
            </a:r>
            <a:r>
              <a:rPr lang="en-US" dirty="0" smtClean="0">
                <a:latin typeface="Times" pitchFamily="18" charset="0"/>
              </a:rPr>
              <a:t>trategy </a:t>
            </a:r>
            <a:endParaRPr lang="en-US" dirty="0">
              <a:latin typeface="Times" pitchFamily="18" charset="0"/>
            </a:endParaRPr>
          </a:p>
        </p:txBody>
      </p:sp>
      <p:sp>
        <p:nvSpPr>
          <p:cNvPr id="3" name="Content Placeholder 2"/>
          <p:cNvSpPr>
            <a:spLocks noGrp="1"/>
          </p:cNvSpPr>
          <p:nvPr>
            <p:ph sz="quarter" idx="1"/>
          </p:nvPr>
        </p:nvSpPr>
        <p:spPr/>
        <p:txBody>
          <a:bodyPr>
            <a:normAutofit fontScale="92500"/>
          </a:bodyPr>
          <a:lstStyle/>
          <a:p>
            <a:r>
              <a:rPr lang="en-US" dirty="0" smtClean="0"/>
              <a:t>As the company diversifies, it puts more focus on global business with the purpose of uniting different businesses </a:t>
            </a:r>
          </a:p>
          <a:p>
            <a:r>
              <a:rPr lang="en-US" dirty="0" smtClean="0"/>
              <a:t>It has a brand strategy that ensures that all products all over the world are unified with regards to quality </a:t>
            </a:r>
          </a:p>
          <a:p>
            <a:r>
              <a:rPr lang="en-US" dirty="0" smtClean="0"/>
              <a:t>The company is able to control the values added and activities in more than one single country</a:t>
            </a:r>
          </a:p>
          <a:p>
            <a:r>
              <a:rPr lang="en-US" dirty="0" smtClean="0"/>
              <a:t>The company’s main strategies include market segregation, manufacturing, sales and warehousing strategies. </a:t>
            </a:r>
            <a:endParaRPr lang="en-US" dirty="0"/>
          </a:p>
        </p:txBody>
      </p:sp>
    </p:spTree>
    <p:extLst>
      <p:ext uri="{BB962C8B-B14F-4D97-AF65-F5344CB8AC3E}">
        <p14:creationId xmlns:p14="http://schemas.microsoft.com/office/powerpoint/2010/main" xmlns="" val="1676573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Times" pitchFamily="18" charset="0"/>
              </a:rPr>
              <a:t>Cont</a:t>
            </a:r>
            <a:r>
              <a:rPr lang="en-US" dirty="0" smtClean="0">
                <a:latin typeface="Times" pitchFamily="18" charset="0"/>
              </a:rPr>
              <a:t>… </a:t>
            </a:r>
            <a:endParaRPr lang="en-US" dirty="0">
              <a:latin typeface="Times" pitchFamily="18" charset="0"/>
            </a:endParaRPr>
          </a:p>
        </p:txBody>
      </p:sp>
      <p:sp>
        <p:nvSpPr>
          <p:cNvPr id="3" name="Content Placeholder 2"/>
          <p:cNvSpPr>
            <a:spLocks noGrp="1"/>
          </p:cNvSpPr>
          <p:nvPr>
            <p:ph sz="quarter" idx="1"/>
          </p:nvPr>
        </p:nvSpPr>
        <p:spPr/>
        <p:txBody>
          <a:bodyPr/>
          <a:lstStyle/>
          <a:p>
            <a:r>
              <a:rPr lang="en-US" dirty="0" smtClean="0">
                <a:latin typeface="Times" pitchFamily="18" charset="0"/>
              </a:rPr>
              <a:t>In manufacturing strategy, the company produces it products based on demand </a:t>
            </a:r>
          </a:p>
          <a:p>
            <a:r>
              <a:rPr lang="en-US" dirty="0" smtClean="0">
                <a:latin typeface="Times" pitchFamily="18" charset="0"/>
              </a:rPr>
              <a:t>The demand is forecasted depending on sales and marketing obtained. </a:t>
            </a:r>
          </a:p>
          <a:p>
            <a:r>
              <a:rPr lang="en-US" dirty="0" smtClean="0">
                <a:latin typeface="Times" pitchFamily="18" charset="0"/>
              </a:rPr>
              <a:t>The company has an integration of the ERP system which a primary form of the SAP system. </a:t>
            </a:r>
          </a:p>
          <a:p>
            <a:r>
              <a:rPr lang="en-US" dirty="0" smtClean="0">
                <a:latin typeface="Times" pitchFamily="18" charset="0"/>
              </a:rPr>
              <a:t>The ERP system enables the company to plan for manufacturing based on anticipated demand on products </a:t>
            </a:r>
            <a:endParaRPr lang="en-US" dirty="0">
              <a:latin typeface="Times" pitchFamily="18" charset="0"/>
            </a:endParaRPr>
          </a:p>
        </p:txBody>
      </p:sp>
    </p:spTree>
    <p:extLst>
      <p:ext uri="{BB962C8B-B14F-4D97-AF65-F5344CB8AC3E}">
        <p14:creationId xmlns:p14="http://schemas.microsoft.com/office/powerpoint/2010/main" xmlns="" val="2780970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latin typeface="Times" pitchFamily="18" charset="0"/>
              </a:rPr>
              <a:t>The ERP system also help in ware housing strategy. It enhances the operations within the organizations </a:t>
            </a:r>
          </a:p>
          <a:p>
            <a:r>
              <a:rPr lang="en-US" dirty="0" smtClean="0">
                <a:latin typeface="Times" pitchFamily="18" charset="0"/>
              </a:rPr>
              <a:t>The Company uses GIS that enhances multi-facility warehousing and distributing production within a wide area</a:t>
            </a:r>
          </a:p>
          <a:p>
            <a:r>
              <a:rPr lang="en-US" dirty="0">
                <a:latin typeface="Times" pitchFamily="18" charset="0"/>
              </a:rPr>
              <a:t>Geographical information system has </a:t>
            </a:r>
            <a:r>
              <a:rPr lang="en-US" dirty="0" smtClean="0">
                <a:latin typeface="Times" pitchFamily="18" charset="0"/>
              </a:rPr>
              <a:t>unique capacities </a:t>
            </a:r>
            <a:r>
              <a:rPr lang="en-US" dirty="0">
                <a:latin typeface="Times" pitchFamily="18" charset="0"/>
              </a:rPr>
              <a:t>that enhances a rapid decision making</a:t>
            </a:r>
            <a:endParaRPr lang="en-US" dirty="0" smtClean="0">
              <a:latin typeface="Times" pitchFamily="18" charset="0"/>
            </a:endParaRPr>
          </a:p>
          <a:p>
            <a:r>
              <a:rPr lang="en-US" dirty="0" smtClean="0">
                <a:latin typeface="Times" pitchFamily="18" charset="0"/>
              </a:rPr>
              <a:t>The sales person carry </a:t>
            </a:r>
            <a:r>
              <a:rPr lang="en-US" dirty="0">
                <a:latin typeface="Times" pitchFamily="18" charset="0"/>
              </a:rPr>
              <a:t>out sales concession strategies that build the professed value of their solutions</a:t>
            </a:r>
          </a:p>
        </p:txBody>
      </p:sp>
    </p:spTree>
    <p:extLst>
      <p:ext uri="{BB962C8B-B14F-4D97-AF65-F5344CB8AC3E}">
        <p14:creationId xmlns:p14="http://schemas.microsoft.com/office/powerpoint/2010/main" xmlns="" val="2979299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latin typeface="Times" pitchFamily="18" charset="0"/>
              </a:rPr>
              <a:t>The purpose of the operation strategy of any given company is to ensure that the company links with external operations. </a:t>
            </a:r>
          </a:p>
          <a:p>
            <a:r>
              <a:rPr lang="en-US" dirty="0" smtClean="0">
                <a:latin typeface="Times" pitchFamily="18" charset="0"/>
              </a:rPr>
              <a:t>The company undertakes market segmentation in which it looks for common characteristics within a particular market</a:t>
            </a:r>
          </a:p>
          <a:p>
            <a:r>
              <a:rPr lang="en-US" dirty="0" smtClean="0">
                <a:latin typeface="Times" pitchFamily="18" charset="0"/>
              </a:rPr>
              <a:t>They believe that they can excel through making increment in the quality of adverts they make. </a:t>
            </a:r>
          </a:p>
          <a:p>
            <a:r>
              <a:rPr lang="en-US" dirty="0" smtClean="0">
                <a:latin typeface="Times" pitchFamily="18" charset="0"/>
              </a:rPr>
              <a:t>They also believe in the need for investing in marketing and ensuring flexibility of finances </a:t>
            </a:r>
          </a:p>
          <a:p>
            <a:r>
              <a:rPr lang="en-US" dirty="0" smtClean="0">
                <a:latin typeface="Times" pitchFamily="18" charset="0"/>
              </a:rPr>
              <a:t>Lastly, they have made sure they have simplified operations. </a:t>
            </a:r>
            <a:endParaRPr lang="en-US" dirty="0">
              <a:latin typeface="Times" pitchFamily="18" charset="0"/>
            </a:endParaRPr>
          </a:p>
        </p:txBody>
      </p:sp>
    </p:spTree>
    <p:extLst>
      <p:ext uri="{BB962C8B-B14F-4D97-AF65-F5344CB8AC3E}">
        <p14:creationId xmlns:p14="http://schemas.microsoft.com/office/powerpoint/2010/main" xmlns="" val="1408767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pitchFamily="18" charset="0"/>
              </a:rPr>
              <a:t>Challenges </a:t>
            </a:r>
            <a:endParaRPr lang="en-US" dirty="0">
              <a:latin typeface="Times" pitchFamily="18" charset="0"/>
            </a:endParaRPr>
          </a:p>
        </p:txBody>
      </p:sp>
      <p:sp>
        <p:nvSpPr>
          <p:cNvPr id="3" name="Content Placeholder 2"/>
          <p:cNvSpPr>
            <a:spLocks noGrp="1"/>
          </p:cNvSpPr>
          <p:nvPr>
            <p:ph sz="quarter" idx="1"/>
          </p:nvPr>
        </p:nvSpPr>
        <p:spPr/>
        <p:txBody>
          <a:bodyPr>
            <a:normAutofit lnSpcReduction="10000"/>
          </a:bodyPr>
          <a:lstStyle/>
          <a:p>
            <a:r>
              <a:rPr lang="en-US" dirty="0" smtClean="0">
                <a:latin typeface="Times" pitchFamily="18" charset="0"/>
              </a:rPr>
              <a:t>Integrity is one of the challenges. The company is struggling to achieve business success and more income</a:t>
            </a:r>
          </a:p>
          <a:p>
            <a:r>
              <a:rPr lang="en-US" dirty="0" smtClean="0">
                <a:latin typeface="Times" pitchFamily="18" charset="0"/>
              </a:rPr>
              <a:t>The company needs to maintain trust that exist between them and its customers</a:t>
            </a:r>
          </a:p>
          <a:p>
            <a:r>
              <a:rPr lang="en-US" dirty="0" smtClean="0">
                <a:latin typeface="Times" pitchFamily="18" charset="0"/>
              </a:rPr>
              <a:t>Financial management is another challenge since failure to manage funds may affect production.</a:t>
            </a:r>
          </a:p>
          <a:p>
            <a:r>
              <a:rPr lang="en-US" dirty="0" smtClean="0">
                <a:latin typeface="Times" pitchFamily="18" charset="0"/>
              </a:rPr>
              <a:t>Managers and all stakeholders ensure that the funds are used as budgeted to prevent overspending that may lead to high losses. </a:t>
            </a:r>
            <a:endParaRPr lang="en-US" dirty="0">
              <a:latin typeface="Times" pitchFamily="18" charset="0"/>
            </a:endParaRPr>
          </a:p>
        </p:txBody>
      </p:sp>
    </p:spTree>
    <p:extLst>
      <p:ext uri="{BB962C8B-B14F-4D97-AF65-F5344CB8AC3E}">
        <p14:creationId xmlns:p14="http://schemas.microsoft.com/office/powerpoint/2010/main" xmlns="" val="899107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 </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latin typeface="Times" pitchFamily="18" charset="0"/>
              </a:rPr>
              <a:t>Another challenge that brought problems is the use of child labor. </a:t>
            </a:r>
          </a:p>
          <a:p>
            <a:r>
              <a:rPr lang="en-US" dirty="0">
                <a:latin typeface="Times" pitchFamily="18" charset="0"/>
              </a:rPr>
              <a:t>This problem has adverse effects especially on the image of any given company although largely it is the suppliers who are </a:t>
            </a:r>
            <a:r>
              <a:rPr lang="en-US" dirty="0" smtClean="0">
                <a:latin typeface="Times" pitchFamily="18" charset="0"/>
              </a:rPr>
              <a:t>involved</a:t>
            </a:r>
          </a:p>
          <a:p>
            <a:r>
              <a:rPr lang="en-US" dirty="0" smtClean="0">
                <a:latin typeface="Times" pitchFamily="18" charset="0"/>
              </a:rPr>
              <a:t>The company was held responsible for the mess since they were aware of the conditions set by </a:t>
            </a:r>
            <a:r>
              <a:rPr lang="en-US" dirty="0">
                <a:latin typeface="Times" pitchFamily="18" charset="0"/>
              </a:rPr>
              <a:t>The International Labor Rights </a:t>
            </a:r>
            <a:endParaRPr lang="en-US" dirty="0" smtClean="0">
              <a:latin typeface="Times" pitchFamily="18" charset="0"/>
            </a:endParaRPr>
          </a:p>
          <a:p>
            <a:r>
              <a:rPr lang="en-US" dirty="0" smtClean="0">
                <a:latin typeface="Times" pitchFamily="18" charset="0"/>
              </a:rPr>
              <a:t>The implementation of government policies is also a challenge since some of them are too rigid. </a:t>
            </a:r>
            <a:endParaRPr lang="en-US" dirty="0">
              <a:latin typeface="Times" pitchFamily="18" charset="0"/>
            </a:endParaRPr>
          </a:p>
        </p:txBody>
      </p:sp>
    </p:spTree>
    <p:extLst>
      <p:ext uri="{BB962C8B-B14F-4D97-AF65-F5344CB8AC3E}">
        <p14:creationId xmlns:p14="http://schemas.microsoft.com/office/powerpoint/2010/main" xmlns="" val="1323087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pitchFamily="18" charset="0"/>
              </a:rPr>
              <a:t>PEST Analysis</a:t>
            </a:r>
          </a:p>
        </p:txBody>
      </p:sp>
      <p:sp>
        <p:nvSpPr>
          <p:cNvPr id="3" name="Content Placeholder 2"/>
          <p:cNvSpPr>
            <a:spLocks noGrp="1"/>
          </p:cNvSpPr>
          <p:nvPr>
            <p:ph sz="quarter" idx="1"/>
          </p:nvPr>
        </p:nvSpPr>
        <p:spPr/>
        <p:txBody>
          <a:bodyPr>
            <a:normAutofit lnSpcReduction="10000"/>
          </a:bodyPr>
          <a:lstStyle/>
          <a:p>
            <a:r>
              <a:rPr lang="en-US" dirty="0" smtClean="0">
                <a:latin typeface="Times" pitchFamily="18" charset="0"/>
              </a:rPr>
              <a:t>Political factors include government instability caused by election violence. This causes different races to fight each other</a:t>
            </a:r>
          </a:p>
          <a:p>
            <a:r>
              <a:rPr lang="en-US" dirty="0" smtClean="0">
                <a:latin typeface="Times" pitchFamily="18" charset="0"/>
              </a:rPr>
              <a:t>This also brings fears in dynamic investment </a:t>
            </a:r>
          </a:p>
          <a:p>
            <a:r>
              <a:rPr lang="en-US" dirty="0" smtClean="0">
                <a:latin typeface="Times" pitchFamily="18" charset="0"/>
              </a:rPr>
              <a:t>Economic factors include inflation as well as increased rates. </a:t>
            </a:r>
          </a:p>
          <a:p>
            <a:r>
              <a:rPr lang="en-US" dirty="0" smtClean="0">
                <a:latin typeface="Times" pitchFamily="18" charset="0"/>
              </a:rPr>
              <a:t>Rise in rates increases the cost of borrowing leading to low investment rates</a:t>
            </a:r>
          </a:p>
          <a:p>
            <a:r>
              <a:rPr lang="en-US" dirty="0" smtClean="0">
                <a:latin typeface="Times" pitchFamily="18" charset="0"/>
              </a:rPr>
              <a:t>This in turn lead to slow economic growth rate making investors to invest elsewhere</a:t>
            </a:r>
            <a:endParaRPr lang="en-US" dirty="0">
              <a:latin typeface="Times" pitchFamily="18" charset="0"/>
            </a:endParaRPr>
          </a:p>
        </p:txBody>
      </p:sp>
    </p:spTree>
    <p:extLst>
      <p:ext uri="{BB962C8B-B14F-4D97-AF65-F5344CB8AC3E}">
        <p14:creationId xmlns:p14="http://schemas.microsoft.com/office/powerpoint/2010/main" xmlns="" val="1949642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Times" pitchFamily="18" charset="0"/>
              </a:rPr>
              <a:t>Cont</a:t>
            </a:r>
            <a:r>
              <a:rPr lang="en-US" dirty="0" smtClean="0">
                <a:latin typeface="Times" pitchFamily="18" charset="0"/>
              </a:rPr>
              <a:t>…</a:t>
            </a:r>
            <a:endParaRPr lang="en-US" dirty="0">
              <a:latin typeface="Times" pitchFamily="18" charset="0"/>
            </a:endParaRPr>
          </a:p>
        </p:txBody>
      </p:sp>
      <p:sp>
        <p:nvSpPr>
          <p:cNvPr id="3" name="Content Placeholder 2"/>
          <p:cNvSpPr>
            <a:spLocks noGrp="1"/>
          </p:cNvSpPr>
          <p:nvPr>
            <p:ph sz="quarter" idx="1"/>
          </p:nvPr>
        </p:nvSpPr>
        <p:spPr/>
        <p:txBody>
          <a:bodyPr/>
          <a:lstStyle/>
          <a:p>
            <a:r>
              <a:rPr lang="en-US" dirty="0" smtClean="0">
                <a:latin typeface="Times" pitchFamily="18" charset="0"/>
              </a:rPr>
              <a:t>Rise in VAT cause consumers to shy way from using the current products. </a:t>
            </a:r>
          </a:p>
          <a:p>
            <a:r>
              <a:rPr lang="en-US" dirty="0" smtClean="0">
                <a:latin typeface="Times" pitchFamily="18" charset="0"/>
              </a:rPr>
              <a:t>A social factor is tribalism an racism. This makes business expansion difficult in some societies since they may end up disrupting the business</a:t>
            </a:r>
          </a:p>
          <a:p>
            <a:r>
              <a:rPr lang="en-US" dirty="0" smtClean="0">
                <a:latin typeface="Times" pitchFamily="18" charset="0"/>
              </a:rPr>
              <a:t>Improvement in technology such as the use of credit cards and visa cards can negatively affect illiterate people. </a:t>
            </a:r>
            <a:endParaRPr lang="en-US" dirty="0">
              <a:latin typeface="Times" pitchFamily="18" charset="0"/>
            </a:endParaRPr>
          </a:p>
        </p:txBody>
      </p:sp>
    </p:spTree>
    <p:extLst>
      <p:ext uri="{BB962C8B-B14F-4D97-AF65-F5344CB8AC3E}">
        <p14:creationId xmlns:p14="http://schemas.microsoft.com/office/powerpoint/2010/main" xmlns="" val="1496302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pitchFamily="18" charset="0"/>
              </a:rPr>
              <a:t>Recommendations</a:t>
            </a:r>
            <a:endParaRPr lang="en-US" dirty="0">
              <a:latin typeface="Times" pitchFamily="18" charset="0"/>
            </a:endParaRPr>
          </a:p>
        </p:txBody>
      </p:sp>
      <p:sp>
        <p:nvSpPr>
          <p:cNvPr id="3" name="Content Placeholder 2"/>
          <p:cNvSpPr>
            <a:spLocks noGrp="1"/>
          </p:cNvSpPr>
          <p:nvPr>
            <p:ph sz="quarter" idx="1"/>
          </p:nvPr>
        </p:nvSpPr>
        <p:spPr>
          <a:xfrm>
            <a:off x="612648" y="1600200"/>
            <a:ext cx="8150352" cy="4800600"/>
          </a:xfrm>
        </p:spPr>
        <p:txBody>
          <a:bodyPr>
            <a:normAutofit fontScale="85000" lnSpcReduction="10000"/>
          </a:bodyPr>
          <a:lstStyle/>
          <a:p>
            <a:r>
              <a:rPr lang="en-US" dirty="0" smtClean="0">
                <a:latin typeface="Times" pitchFamily="18" charset="0"/>
              </a:rPr>
              <a:t>There should be continuous monitoring and evaluation at the grass root level. </a:t>
            </a:r>
          </a:p>
          <a:p>
            <a:r>
              <a:rPr lang="en-US" dirty="0" smtClean="0">
                <a:latin typeface="Times" pitchFamily="18" charset="0"/>
              </a:rPr>
              <a:t>This will involve carrying out surveys, and using methods that the company will realize to resolve any labor issues. </a:t>
            </a:r>
          </a:p>
          <a:p>
            <a:r>
              <a:rPr lang="en-US" dirty="0" smtClean="0">
                <a:latin typeface="Times" pitchFamily="18" charset="0"/>
              </a:rPr>
              <a:t>Financial assistance can be directed to families whose members work for the company to reduce the poverty levels</a:t>
            </a:r>
          </a:p>
          <a:p>
            <a:r>
              <a:rPr lang="en-US" dirty="0" smtClean="0">
                <a:latin typeface="Times" pitchFamily="18" charset="0"/>
              </a:rPr>
              <a:t>Technology use can help in mitigating the labor issues in Nestle Company. </a:t>
            </a:r>
          </a:p>
          <a:p>
            <a:r>
              <a:rPr lang="en-US" dirty="0" smtClean="0">
                <a:latin typeface="Times" pitchFamily="18" charset="0"/>
              </a:rPr>
              <a:t>Instant reporting can be used to detect child labor issues. The International </a:t>
            </a:r>
            <a:r>
              <a:rPr lang="en-US" dirty="0">
                <a:latin typeface="Times" pitchFamily="18" charset="0"/>
              </a:rPr>
              <a:t>Labor </a:t>
            </a:r>
            <a:r>
              <a:rPr lang="en-US" dirty="0" smtClean="0">
                <a:latin typeface="Times" pitchFamily="18" charset="0"/>
              </a:rPr>
              <a:t>Organization has developed LISA which take pictures of any child labor violation </a:t>
            </a:r>
          </a:p>
          <a:p>
            <a:endParaRPr lang="en-US" dirty="0"/>
          </a:p>
        </p:txBody>
      </p:sp>
    </p:spTree>
    <p:extLst>
      <p:ext uri="{BB962C8B-B14F-4D97-AF65-F5344CB8AC3E}">
        <p14:creationId xmlns:p14="http://schemas.microsoft.com/office/powerpoint/2010/main" xmlns="" val="3995867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Times" pitchFamily="18" charset="0"/>
              </a:rPr>
              <a:t>Cont</a:t>
            </a:r>
            <a:r>
              <a:rPr lang="en-US" dirty="0" smtClean="0">
                <a:latin typeface="Times" pitchFamily="18" charset="0"/>
              </a:rPr>
              <a:t>… </a:t>
            </a:r>
            <a:endParaRPr lang="en-US" dirty="0">
              <a:latin typeface="Times" pitchFamily="18" charset="0"/>
            </a:endParaRPr>
          </a:p>
        </p:txBody>
      </p:sp>
      <p:sp>
        <p:nvSpPr>
          <p:cNvPr id="3" name="Content Placeholder 2"/>
          <p:cNvSpPr>
            <a:spLocks noGrp="1"/>
          </p:cNvSpPr>
          <p:nvPr>
            <p:ph sz="quarter" idx="1"/>
          </p:nvPr>
        </p:nvSpPr>
        <p:spPr/>
        <p:txBody>
          <a:bodyPr/>
          <a:lstStyle/>
          <a:p>
            <a:r>
              <a:rPr lang="en-US" dirty="0" smtClean="0">
                <a:latin typeface="Times" pitchFamily="18" charset="0"/>
              </a:rPr>
              <a:t>The company should establish an online portal for registration, rescuing and rehabilitation of child workers.</a:t>
            </a:r>
          </a:p>
          <a:p>
            <a:r>
              <a:rPr lang="en-US" dirty="0">
                <a:latin typeface="Times" pitchFamily="18" charset="0"/>
              </a:rPr>
              <a:t>This online portal will enhance the creation of awareness also with the main aim of ending child labor. </a:t>
            </a:r>
            <a:endParaRPr lang="en-US" dirty="0" smtClean="0">
              <a:latin typeface="Times" pitchFamily="18" charset="0"/>
            </a:endParaRPr>
          </a:p>
          <a:p>
            <a:r>
              <a:rPr lang="en-US" dirty="0">
                <a:latin typeface="Times" pitchFamily="18" charset="0"/>
              </a:rPr>
              <a:t>The portal might include a child tracking system; provide a forum for complaints and operating procedures</a:t>
            </a:r>
            <a:r>
              <a:rPr lang="en-US" dirty="0" smtClean="0">
                <a:latin typeface="Times" pitchFamily="18" charset="0"/>
              </a:rPr>
              <a:t>.</a:t>
            </a:r>
          </a:p>
          <a:p>
            <a:endParaRPr lang="en-US" dirty="0"/>
          </a:p>
        </p:txBody>
      </p:sp>
    </p:spTree>
    <p:extLst>
      <p:ext uri="{BB962C8B-B14F-4D97-AF65-F5344CB8AC3E}">
        <p14:creationId xmlns:p14="http://schemas.microsoft.com/office/powerpoint/2010/main" xmlns="" val="1533787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Times" pitchFamily="18" charset="0"/>
              </a:rPr>
              <a:t>Cont</a:t>
            </a:r>
            <a:r>
              <a:rPr lang="en-US" dirty="0" smtClean="0">
                <a:latin typeface="Times" pitchFamily="18" charset="0"/>
              </a:rPr>
              <a:t>… </a:t>
            </a:r>
            <a:endParaRPr lang="en-US" dirty="0">
              <a:latin typeface="Times" pitchFamily="18" charset="0"/>
            </a:endParaRPr>
          </a:p>
        </p:txBody>
      </p:sp>
      <p:sp>
        <p:nvSpPr>
          <p:cNvPr id="3" name="Content Placeholder 2"/>
          <p:cNvSpPr>
            <a:spLocks noGrp="1"/>
          </p:cNvSpPr>
          <p:nvPr>
            <p:ph sz="quarter" idx="1"/>
          </p:nvPr>
        </p:nvSpPr>
        <p:spPr/>
        <p:txBody>
          <a:bodyPr>
            <a:normAutofit lnSpcReduction="10000"/>
          </a:bodyPr>
          <a:lstStyle/>
          <a:p>
            <a:r>
              <a:rPr lang="en-US" dirty="0" smtClean="0">
                <a:latin typeface="Times" pitchFamily="18" charset="0"/>
              </a:rPr>
              <a:t>The company can also establish </a:t>
            </a:r>
            <a:r>
              <a:rPr lang="en-US" dirty="0">
                <a:latin typeface="Times" pitchFamily="18" charset="0"/>
              </a:rPr>
              <a:t>Chain </a:t>
            </a:r>
            <a:r>
              <a:rPr lang="en-US" dirty="0" smtClean="0">
                <a:latin typeface="Times" pitchFamily="18" charset="0"/>
              </a:rPr>
              <a:t>point technology </a:t>
            </a:r>
            <a:r>
              <a:rPr lang="en-US" dirty="0">
                <a:latin typeface="Times" pitchFamily="18" charset="0"/>
              </a:rPr>
              <a:t>as in the case of Good </a:t>
            </a:r>
            <a:r>
              <a:rPr lang="en-US" dirty="0" smtClean="0">
                <a:latin typeface="Times" pitchFamily="18" charset="0"/>
              </a:rPr>
              <a:t>weaves</a:t>
            </a:r>
          </a:p>
          <a:p>
            <a:r>
              <a:rPr lang="en-US" dirty="0" smtClean="0">
                <a:latin typeface="Times" pitchFamily="18" charset="0"/>
              </a:rPr>
              <a:t>This technology involves </a:t>
            </a:r>
            <a:r>
              <a:rPr lang="en-US" dirty="0">
                <a:latin typeface="Times" pitchFamily="18" charset="0"/>
              </a:rPr>
              <a:t>developing an information system in form of a database for all the activities involved in supply </a:t>
            </a:r>
            <a:r>
              <a:rPr lang="en-US" dirty="0" smtClean="0">
                <a:latin typeface="Times" pitchFamily="18" charset="0"/>
              </a:rPr>
              <a:t>management</a:t>
            </a:r>
          </a:p>
          <a:p>
            <a:r>
              <a:rPr lang="en-US" dirty="0">
                <a:latin typeface="Times" pitchFamily="18" charset="0"/>
              </a:rPr>
              <a:t>there will be all the activities involved in producing all the way to manufacturing, information capturing through interviews, and making a follow-up to see if the supply complies with the accepted code of conduct.</a:t>
            </a:r>
          </a:p>
          <a:p>
            <a:endParaRPr lang="en-US" dirty="0"/>
          </a:p>
        </p:txBody>
      </p:sp>
    </p:spTree>
    <p:extLst>
      <p:ext uri="{BB962C8B-B14F-4D97-AF65-F5344CB8AC3E}">
        <p14:creationId xmlns:p14="http://schemas.microsoft.com/office/powerpoint/2010/main" xmlns="" val="3458212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pitchFamily="18" charset="0"/>
              </a:rPr>
              <a:t>Lean Management</a:t>
            </a:r>
          </a:p>
        </p:txBody>
      </p:sp>
      <p:sp>
        <p:nvSpPr>
          <p:cNvPr id="3" name="Content Placeholder 2"/>
          <p:cNvSpPr>
            <a:spLocks noGrp="1"/>
          </p:cNvSpPr>
          <p:nvPr>
            <p:ph sz="quarter" idx="1"/>
          </p:nvPr>
        </p:nvSpPr>
        <p:spPr/>
        <p:txBody>
          <a:bodyPr>
            <a:normAutofit fontScale="92500"/>
          </a:bodyPr>
          <a:lstStyle/>
          <a:p>
            <a:r>
              <a:rPr lang="en-US" dirty="0">
                <a:latin typeface="Times" pitchFamily="18" charset="0"/>
              </a:rPr>
              <a:t>Lean management is a technique to operating a business that supports the idea of constant upgrading</a:t>
            </a:r>
            <a:r>
              <a:rPr lang="en-US" dirty="0" smtClean="0">
                <a:latin typeface="Times" pitchFamily="18" charset="0"/>
              </a:rPr>
              <a:t>.</a:t>
            </a:r>
          </a:p>
          <a:p>
            <a:r>
              <a:rPr lang="en-US" dirty="0">
                <a:latin typeface="Times" pitchFamily="18" charset="0"/>
              </a:rPr>
              <a:t>It is a constant endeavor to improve services, products, or processes, which require “incremental” enhancement  throughout time in order to enhance efficiency and </a:t>
            </a:r>
            <a:r>
              <a:rPr lang="en-US" dirty="0" smtClean="0">
                <a:latin typeface="Times" pitchFamily="18" charset="0"/>
              </a:rPr>
              <a:t>quality</a:t>
            </a:r>
          </a:p>
          <a:p>
            <a:r>
              <a:rPr lang="en-US" dirty="0">
                <a:latin typeface="Times" pitchFamily="18" charset="0"/>
              </a:rPr>
              <a:t>Lean management integrates the use of various methods to eliminate factors results into inefficiency with regards to time and financial resources</a:t>
            </a:r>
          </a:p>
        </p:txBody>
      </p:sp>
    </p:spTree>
    <p:extLst>
      <p:ext uri="{BB962C8B-B14F-4D97-AF65-F5344CB8AC3E}">
        <p14:creationId xmlns:p14="http://schemas.microsoft.com/office/powerpoint/2010/main" xmlns="" val="149650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Times" pitchFamily="18" charset="0"/>
              </a:rPr>
              <a:t>Cont</a:t>
            </a:r>
            <a:r>
              <a:rPr lang="en-US" dirty="0" smtClean="0">
                <a:latin typeface="Times" pitchFamily="18" charset="0"/>
              </a:rPr>
              <a:t>…</a:t>
            </a:r>
            <a:endParaRPr lang="en-US" dirty="0">
              <a:latin typeface="Times" pitchFamily="18" charset="0"/>
            </a:endParaRPr>
          </a:p>
        </p:txBody>
      </p:sp>
      <p:sp>
        <p:nvSpPr>
          <p:cNvPr id="3" name="Content Placeholder 2"/>
          <p:cNvSpPr>
            <a:spLocks noGrp="1"/>
          </p:cNvSpPr>
          <p:nvPr>
            <p:ph sz="quarter" idx="1"/>
          </p:nvPr>
        </p:nvSpPr>
        <p:spPr/>
        <p:txBody>
          <a:bodyPr/>
          <a:lstStyle/>
          <a:p>
            <a:r>
              <a:rPr lang="en-US" dirty="0" smtClean="0">
                <a:latin typeface="Times" pitchFamily="18" charset="0"/>
              </a:rPr>
              <a:t>Lean management integrates the following principles;</a:t>
            </a:r>
          </a:p>
          <a:p>
            <a:pPr lvl="1"/>
            <a:r>
              <a:rPr lang="en-US" dirty="0" smtClean="0">
                <a:latin typeface="Times" pitchFamily="18" charset="0"/>
              </a:rPr>
              <a:t>Determining </a:t>
            </a:r>
            <a:r>
              <a:rPr lang="en-US" dirty="0">
                <a:latin typeface="Times" pitchFamily="18" charset="0"/>
              </a:rPr>
              <a:t>the value depending which initially arises from the customer point of view.</a:t>
            </a:r>
          </a:p>
          <a:p>
            <a:pPr lvl="1"/>
            <a:r>
              <a:rPr lang="en-US" dirty="0" smtClean="0">
                <a:latin typeface="Times" pitchFamily="18" charset="0"/>
              </a:rPr>
              <a:t>Critically </a:t>
            </a:r>
            <a:r>
              <a:rPr lang="en-US" dirty="0">
                <a:latin typeface="Times" pitchFamily="18" charset="0"/>
              </a:rPr>
              <a:t>identifying each step in the business environment. </a:t>
            </a:r>
            <a:endParaRPr lang="en-US" dirty="0" smtClean="0">
              <a:latin typeface="Times" pitchFamily="18" charset="0"/>
            </a:endParaRPr>
          </a:p>
          <a:p>
            <a:pPr lvl="1"/>
            <a:r>
              <a:rPr lang="en-US" dirty="0" smtClean="0">
                <a:latin typeface="Times" pitchFamily="18" charset="0"/>
              </a:rPr>
              <a:t>Making </a:t>
            </a:r>
            <a:r>
              <a:rPr lang="en-US" dirty="0">
                <a:latin typeface="Times" pitchFamily="18" charset="0"/>
              </a:rPr>
              <a:t>the value-creating steps occur in firm chain.</a:t>
            </a:r>
          </a:p>
          <a:p>
            <a:pPr lvl="1"/>
            <a:r>
              <a:rPr lang="en-US" dirty="0" smtClean="0">
                <a:latin typeface="Times" pitchFamily="18" charset="0"/>
              </a:rPr>
              <a:t>Replicate </a:t>
            </a:r>
            <a:r>
              <a:rPr lang="en-US" dirty="0">
                <a:latin typeface="Times" pitchFamily="18" charset="0"/>
              </a:rPr>
              <a:t>this first three steps as listed above on a constant basis until all the wastes are totally contained</a:t>
            </a:r>
          </a:p>
        </p:txBody>
      </p:sp>
    </p:spTree>
    <p:extLst>
      <p:ext uri="{BB962C8B-B14F-4D97-AF65-F5344CB8AC3E}">
        <p14:creationId xmlns:p14="http://schemas.microsoft.com/office/powerpoint/2010/main" xmlns="" val="852399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Times" pitchFamily="18" charset="0"/>
              </a:rPr>
              <a:t>Cont</a:t>
            </a:r>
            <a:r>
              <a:rPr lang="en-US" dirty="0" smtClean="0">
                <a:latin typeface="Times" pitchFamily="18" charset="0"/>
              </a:rPr>
              <a:t>…</a:t>
            </a:r>
            <a:endParaRPr lang="en-US" dirty="0">
              <a:latin typeface="Times" pitchFamily="18" charset="0"/>
            </a:endParaRPr>
          </a:p>
        </p:txBody>
      </p:sp>
      <p:sp>
        <p:nvSpPr>
          <p:cNvPr id="3" name="Content Placeholder 2"/>
          <p:cNvSpPr>
            <a:spLocks noGrp="1"/>
          </p:cNvSpPr>
          <p:nvPr>
            <p:ph sz="quarter" idx="1"/>
          </p:nvPr>
        </p:nvSpPr>
        <p:spPr/>
        <p:txBody>
          <a:bodyPr>
            <a:normAutofit fontScale="77500" lnSpcReduction="20000"/>
          </a:bodyPr>
          <a:lstStyle/>
          <a:p>
            <a:r>
              <a:rPr lang="en-US" dirty="0" smtClean="0">
                <a:latin typeface="Times" pitchFamily="18" charset="0"/>
              </a:rPr>
              <a:t>Lean production is an organized method for exclusion of misuse in the manufacturing process </a:t>
            </a:r>
          </a:p>
          <a:p>
            <a:r>
              <a:rPr lang="en-US" dirty="0" smtClean="0">
                <a:latin typeface="Times" pitchFamily="18" charset="0"/>
              </a:rPr>
              <a:t>This include reducing on the wastes that do not add value to the process</a:t>
            </a:r>
          </a:p>
          <a:p>
            <a:r>
              <a:rPr lang="en-US" dirty="0" smtClean="0">
                <a:latin typeface="Times" pitchFamily="18" charset="0"/>
              </a:rPr>
              <a:t>It also refers to continuous process aimed at improving services and products </a:t>
            </a:r>
          </a:p>
          <a:p>
            <a:r>
              <a:rPr lang="en-US" dirty="0" smtClean="0">
                <a:latin typeface="Times" pitchFamily="18" charset="0"/>
              </a:rPr>
              <a:t>Quality management is the process which include </a:t>
            </a:r>
          </a:p>
          <a:p>
            <a:pPr lvl="1"/>
            <a:r>
              <a:rPr lang="en-US" dirty="0">
                <a:latin typeface="Times" pitchFamily="18" charset="0"/>
              </a:rPr>
              <a:t>Tracking the complaints from the customer’s intake through surveys and efficient checks to reduce the risk of product and regulatory </a:t>
            </a:r>
            <a:r>
              <a:rPr lang="en-US" dirty="0" smtClean="0">
                <a:latin typeface="Times" pitchFamily="18" charset="0"/>
              </a:rPr>
              <a:t>issues</a:t>
            </a:r>
          </a:p>
          <a:p>
            <a:pPr lvl="1"/>
            <a:r>
              <a:rPr lang="en-US" dirty="0" smtClean="0">
                <a:latin typeface="Times" pitchFamily="18" charset="0"/>
              </a:rPr>
              <a:t>Ensure continuous improvement by the use of devices that support offline access </a:t>
            </a:r>
          </a:p>
          <a:p>
            <a:pPr lvl="1"/>
            <a:r>
              <a:rPr lang="en-US" dirty="0">
                <a:latin typeface="Times" pitchFamily="18" charset="0"/>
              </a:rPr>
              <a:t>Identifying center for recording occurrences to allow investigations and lastly is enabling active communication with customers</a:t>
            </a:r>
            <a:endParaRPr lang="en-US" dirty="0" smtClean="0">
              <a:latin typeface="Times" pitchFamily="18" charset="0"/>
            </a:endParaRPr>
          </a:p>
          <a:p>
            <a:endParaRPr lang="en-US" dirty="0"/>
          </a:p>
        </p:txBody>
      </p:sp>
    </p:spTree>
    <p:extLst>
      <p:ext uri="{BB962C8B-B14F-4D97-AF65-F5344CB8AC3E}">
        <p14:creationId xmlns:p14="http://schemas.microsoft.com/office/powerpoint/2010/main" xmlns="" val="372251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pitchFamily="18" charset="0"/>
              </a:rPr>
              <a:t>How AI can enhance Business Operations </a:t>
            </a:r>
            <a:endParaRPr lang="en-US" dirty="0">
              <a:latin typeface="Times" pitchFamily="18" charset="0"/>
            </a:endParaRPr>
          </a:p>
        </p:txBody>
      </p:sp>
      <p:sp>
        <p:nvSpPr>
          <p:cNvPr id="3" name="Content Placeholder 2"/>
          <p:cNvSpPr>
            <a:spLocks noGrp="1"/>
          </p:cNvSpPr>
          <p:nvPr>
            <p:ph sz="quarter" idx="1"/>
          </p:nvPr>
        </p:nvSpPr>
        <p:spPr/>
        <p:txBody>
          <a:bodyPr>
            <a:normAutofit lnSpcReduction="10000"/>
          </a:bodyPr>
          <a:lstStyle/>
          <a:p>
            <a:r>
              <a:rPr lang="en-US" dirty="0" smtClean="0">
                <a:latin typeface="Times" pitchFamily="18" charset="0"/>
              </a:rPr>
              <a:t>The use of AI machines like robots make work more comfortable and effective </a:t>
            </a:r>
          </a:p>
          <a:p>
            <a:r>
              <a:rPr lang="en-US" dirty="0" smtClean="0">
                <a:latin typeface="Times" pitchFamily="18" charset="0"/>
              </a:rPr>
              <a:t>It also cuts down the cost of production since less people will be employed </a:t>
            </a:r>
          </a:p>
          <a:p>
            <a:r>
              <a:rPr lang="en-US" dirty="0" smtClean="0">
                <a:latin typeface="Times" pitchFamily="18" charset="0"/>
              </a:rPr>
              <a:t>It may be tiresome for business that produces heavy products for people to handle; therefore the machine is introduced to increase efficiency </a:t>
            </a:r>
          </a:p>
          <a:p>
            <a:r>
              <a:rPr lang="en-US" dirty="0" smtClean="0">
                <a:latin typeface="Times" pitchFamily="18" charset="0"/>
              </a:rPr>
              <a:t>The negatives of using the AI machine include;</a:t>
            </a:r>
          </a:p>
          <a:p>
            <a:pPr lvl="1"/>
            <a:r>
              <a:rPr lang="en-US" dirty="0" smtClean="0">
                <a:latin typeface="Times" pitchFamily="18" charset="0"/>
              </a:rPr>
              <a:t>Leading to mass destruction causing significant loss</a:t>
            </a:r>
          </a:p>
          <a:p>
            <a:pPr lvl="1"/>
            <a:r>
              <a:rPr lang="en-US" dirty="0" smtClean="0">
                <a:latin typeface="Times" pitchFamily="18" charset="0"/>
              </a:rPr>
              <a:t>High cost of purchasing and mentioning the machines </a:t>
            </a:r>
            <a:endParaRPr lang="en-US" dirty="0">
              <a:latin typeface="Times" pitchFamily="18" charset="0"/>
            </a:endParaRPr>
          </a:p>
        </p:txBody>
      </p:sp>
    </p:spTree>
    <p:extLst>
      <p:ext uri="{BB962C8B-B14F-4D97-AF65-F5344CB8AC3E}">
        <p14:creationId xmlns:p14="http://schemas.microsoft.com/office/powerpoint/2010/main" xmlns="" val="2097315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pitchFamily="18" charset="0"/>
              </a:rPr>
              <a:t>Assignment Task 2</a:t>
            </a:r>
          </a:p>
        </p:txBody>
      </p:sp>
      <p:sp>
        <p:nvSpPr>
          <p:cNvPr id="3" name="Content Placeholder 2"/>
          <p:cNvSpPr>
            <a:spLocks noGrp="1"/>
          </p:cNvSpPr>
          <p:nvPr>
            <p:ph sz="quarter" idx="1"/>
          </p:nvPr>
        </p:nvSpPr>
        <p:spPr/>
        <p:txBody>
          <a:bodyPr>
            <a:normAutofit fontScale="92500" lnSpcReduction="20000"/>
          </a:bodyPr>
          <a:lstStyle/>
          <a:p>
            <a:pPr marL="0" indent="0" algn="ctr">
              <a:buNone/>
            </a:pPr>
            <a:r>
              <a:rPr lang="en-US" b="1" dirty="0">
                <a:latin typeface="Times" pitchFamily="18" charset="0"/>
              </a:rPr>
              <a:t>Project </a:t>
            </a:r>
            <a:r>
              <a:rPr lang="en-US" b="1" dirty="0" smtClean="0">
                <a:latin typeface="Times" pitchFamily="18" charset="0"/>
              </a:rPr>
              <a:t>Plan</a:t>
            </a:r>
          </a:p>
          <a:p>
            <a:pPr>
              <a:buFont typeface="Wingdings" panose="05000000000000000000" pitchFamily="2" charset="2"/>
              <a:buChar char="§"/>
            </a:pPr>
            <a:r>
              <a:rPr lang="en-US" b="1" dirty="0">
                <a:latin typeface="Times" pitchFamily="18" charset="0"/>
              </a:rPr>
              <a:t>Project </a:t>
            </a:r>
            <a:r>
              <a:rPr lang="en-US" b="1" dirty="0" smtClean="0">
                <a:latin typeface="Times" pitchFamily="18" charset="0"/>
              </a:rPr>
              <a:t>Objectives</a:t>
            </a:r>
            <a:r>
              <a:rPr lang="en-US" dirty="0" smtClean="0">
                <a:latin typeface="Times" pitchFamily="18" charset="0"/>
              </a:rPr>
              <a:t>: The primary objective of AI is to secure manufacturing </a:t>
            </a:r>
          </a:p>
          <a:p>
            <a:pPr>
              <a:buFont typeface="Wingdings" panose="05000000000000000000" pitchFamily="2" charset="2"/>
              <a:buChar char="§"/>
            </a:pPr>
            <a:r>
              <a:rPr lang="en-US" dirty="0" smtClean="0">
                <a:latin typeface="Times" pitchFamily="18" charset="0"/>
              </a:rPr>
              <a:t>It will also make it easier to monitor the manufacturing process thus reducing costs </a:t>
            </a:r>
          </a:p>
          <a:p>
            <a:pPr>
              <a:buFont typeface="Wingdings" panose="05000000000000000000" pitchFamily="2" charset="2"/>
              <a:buChar char="§"/>
            </a:pPr>
            <a:r>
              <a:rPr lang="en-US" dirty="0" smtClean="0">
                <a:latin typeface="Times" pitchFamily="18" charset="0"/>
              </a:rPr>
              <a:t>It will </a:t>
            </a:r>
            <a:r>
              <a:rPr lang="en-US" dirty="0">
                <a:latin typeface="Times" pitchFamily="18" charset="0"/>
              </a:rPr>
              <a:t>provide an efficient method for managing </a:t>
            </a:r>
            <a:r>
              <a:rPr lang="en-US" dirty="0" smtClean="0">
                <a:latin typeface="Times" pitchFamily="18" charset="0"/>
              </a:rPr>
              <a:t>records</a:t>
            </a:r>
          </a:p>
          <a:p>
            <a:pPr>
              <a:buFont typeface="Wingdings" panose="05000000000000000000" pitchFamily="2" charset="2"/>
              <a:buChar char="§"/>
            </a:pPr>
            <a:r>
              <a:rPr lang="en-US" dirty="0" smtClean="0">
                <a:latin typeface="Times" pitchFamily="18" charset="0"/>
              </a:rPr>
              <a:t>To </a:t>
            </a:r>
            <a:r>
              <a:rPr lang="en-US" dirty="0">
                <a:latin typeface="Times" pitchFamily="18" charset="0"/>
              </a:rPr>
              <a:t>be precise, the primary objective is to make the operations of the company profitable</a:t>
            </a:r>
            <a:r>
              <a:rPr lang="en-US" dirty="0" smtClean="0">
                <a:latin typeface="Times" pitchFamily="18" charset="0"/>
              </a:rPr>
              <a:t>.</a:t>
            </a:r>
          </a:p>
          <a:p>
            <a:r>
              <a:rPr lang="en-US" b="1" dirty="0">
                <a:latin typeface="Times" pitchFamily="18" charset="0"/>
              </a:rPr>
              <a:t>Organizational </a:t>
            </a:r>
            <a:r>
              <a:rPr lang="en-US" b="1" dirty="0" smtClean="0">
                <a:latin typeface="Times" pitchFamily="18" charset="0"/>
              </a:rPr>
              <a:t>Objectives</a:t>
            </a:r>
            <a:r>
              <a:rPr lang="en-US" dirty="0" smtClean="0">
                <a:latin typeface="Times" pitchFamily="18" charset="0"/>
              </a:rPr>
              <a:t>: To </a:t>
            </a:r>
            <a:r>
              <a:rPr lang="en-US" dirty="0">
                <a:latin typeface="Times" pitchFamily="18" charset="0"/>
              </a:rPr>
              <a:t>reduce the operational costs of the company.</a:t>
            </a:r>
          </a:p>
          <a:p>
            <a:pPr>
              <a:buFont typeface="Wingdings" panose="05000000000000000000" pitchFamily="2" charset="2"/>
              <a:buChar char="§"/>
            </a:pPr>
            <a:endParaRPr lang="en-US" dirty="0"/>
          </a:p>
        </p:txBody>
      </p:sp>
    </p:spTree>
    <p:extLst>
      <p:ext uri="{BB962C8B-B14F-4D97-AF65-F5344CB8AC3E}">
        <p14:creationId xmlns:p14="http://schemas.microsoft.com/office/powerpoint/2010/main" xmlns="" val="1323490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pitchFamily="18" charset="0"/>
              </a:rPr>
              <a:t>Project Scope</a:t>
            </a:r>
          </a:p>
        </p:txBody>
      </p:sp>
      <p:sp>
        <p:nvSpPr>
          <p:cNvPr id="3" name="Content Placeholder 2"/>
          <p:cNvSpPr>
            <a:spLocks noGrp="1"/>
          </p:cNvSpPr>
          <p:nvPr>
            <p:ph sz="quarter" idx="1"/>
          </p:nvPr>
        </p:nvSpPr>
        <p:spPr/>
        <p:txBody>
          <a:bodyPr>
            <a:normAutofit/>
          </a:bodyPr>
          <a:lstStyle/>
          <a:p>
            <a:r>
              <a:rPr lang="en-US" dirty="0" smtClean="0">
                <a:latin typeface="Times" pitchFamily="18" charset="0"/>
              </a:rPr>
              <a:t>The scope entails goals of the project, features, functions, task and the ultimate cost. </a:t>
            </a:r>
          </a:p>
          <a:p>
            <a:r>
              <a:rPr lang="en-US" dirty="0" smtClean="0">
                <a:latin typeface="Times" pitchFamily="18" charset="0"/>
              </a:rPr>
              <a:t>The goal of the project is associated with goal of organization </a:t>
            </a:r>
            <a:r>
              <a:rPr lang="en-US" dirty="0">
                <a:latin typeface="Times" pitchFamily="18" charset="0"/>
              </a:rPr>
              <a:t>which is to enhance the company’s efficiency, especially with regards to </a:t>
            </a:r>
            <a:r>
              <a:rPr lang="en-US" dirty="0" smtClean="0">
                <a:latin typeface="Times" pitchFamily="18" charset="0"/>
              </a:rPr>
              <a:t>time</a:t>
            </a:r>
          </a:p>
          <a:p>
            <a:r>
              <a:rPr lang="en-US" dirty="0">
                <a:latin typeface="Times" pitchFamily="18" charset="0"/>
              </a:rPr>
              <a:t>This correlates with the organizational goals whereby the main aim is to promote customer </a:t>
            </a:r>
            <a:r>
              <a:rPr lang="en-US" dirty="0" smtClean="0">
                <a:latin typeface="Times" pitchFamily="18" charset="0"/>
              </a:rPr>
              <a:t>satisfaction</a:t>
            </a:r>
          </a:p>
          <a:p>
            <a:r>
              <a:rPr lang="en-US" dirty="0" smtClean="0">
                <a:latin typeface="Times" pitchFamily="18" charset="0"/>
              </a:rPr>
              <a:t>The cost of installation is estimated to be $1 million </a:t>
            </a:r>
            <a:endParaRPr lang="en-US" dirty="0">
              <a:latin typeface="Times" pitchFamily="18" charset="0"/>
            </a:endParaRPr>
          </a:p>
        </p:txBody>
      </p:sp>
    </p:spTree>
    <p:extLst>
      <p:ext uri="{BB962C8B-B14F-4D97-AF65-F5344CB8AC3E}">
        <p14:creationId xmlns:p14="http://schemas.microsoft.com/office/powerpoint/2010/main" xmlns="" val="3452407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pitchFamily="18" charset="0"/>
              </a:rPr>
              <a:t>Project Assumptions</a:t>
            </a:r>
          </a:p>
        </p:txBody>
      </p:sp>
      <p:sp>
        <p:nvSpPr>
          <p:cNvPr id="3" name="Content Placeholder 2"/>
          <p:cNvSpPr>
            <a:spLocks noGrp="1"/>
          </p:cNvSpPr>
          <p:nvPr>
            <p:ph sz="quarter" idx="1"/>
          </p:nvPr>
        </p:nvSpPr>
        <p:spPr/>
        <p:txBody>
          <a:bodyPr/>
          <a:lstStyle/>
          <a:p>
            <a:r>
              <a:rPr lang="en-US" dirty="0" smtClean="0">
                <a:latin typeface="Times" pitchFamily="18" charset="0"/>
              </a:rPr>
              <a:t>This project has the following assumptions</a:t>
            </a:r>
          </a:p>
          <a:p>
            <a:pPr lvl="1"/>
            <a:r>
              <a:rPr lang="en-US" dirty="0" smtClean="0">
                <a:latin typeface="Times" pitchFamily="18" charset="0"/>
              </a:rPr>
              <a:t>Will be concluded within the specified time </a:t>
            </a:r>
          </a:p>
          <a:p>
            <a:pPr lvl="1"/>
            <a:r>
              <a:rPr lang="en-US" dirty="0" smtClean="0">
                <a:latin typeface="Times" pitchFamily="18" charset="0"/>
              </a:rPr>
              <a:t>Resources require for implementation will be acquired within specified time</a:t>
            </a:r>
          </a:p>
          <a:p>
            <a:pPr lvl="1"/>
            <a:r>
              <a:rPr lang="en-US" dirty="0">
                <a:latin typeface="Times" pitchFamily="18" charset="0"/>
              </a:rPr>
              <a:t>personnel who will be outsourced will deliver quality work according to the standards of the </a:t>
            </a:r>
            <a:r>
              <a:rPr lang="en-US" dirty="0" smtClean="0">
                <a:latin typeface="Times" pitchFamily="18" charset="0"/>
              </a:rPr>
              <a:t>company</a:t>
            </a:r>
          </a:p>
          <a:p>
            <a:pPr lvl="1"/>
            <a:r>
              <a:rPr lang="en-US" dirty="0" smtClean="0">
                <a:latin typeface="Times" pitchFamily="18" charset="0"/>
              </a:rPr>
              <a:t>Additional costs will be incurred if there is a strong will to achieve absolute success</a:t>
            </a:r>
            <a:endParaRPr lang="en-US" dirty="0">
              <a:latin typeface="Times" pitchFamily="18" charset="0"/>
            </a:endParaRPr>
          </a:p>
        </p:txBody>
      </p:sp>
    </p:spTree>
    <p:extLst>
      <p:ext uri="{BB962C8B-B14F-4D97-AF65-F5344CB8AC3E}">
        <p14:creationId xmlns:p14="http://schemas.microsoft.com/office/powerpoint/2010/main" xmlns="" val="2158288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pitchFamily="18" charset="0"/>
              </a:rPr>
              <a:t>Project Roles and Responsibilities</a:t>
            </a:r>
          </a:p>
        </p:txBody>
      </p:sp>
      <p:sp>
        <p:nvSpPr>
          <p:cNvPr id="3" name="Content Placeholder 2"/>
          <p:cNvSpPr>
            <a:spLocks noGrp="1"/>
          </p:cNvSpPr>
          <p:nvPr>
            <p:ph sz="quarter" idx="1"/>
          </p:nvPr>
        </p:nvSpPr>
        <p:spPr/>
        <p:txBody>
          <a:bodyPr/>
          <a:lstStyle/>
          <a:p>
            <a:r>
              <a:rPr lang="en-US" dirty="0" smtClean="0">
                <a:latin typeface="Times" pitchFamily="18" charset="0"/>
              </a:rPr>
              <a:t>The executive sponsor: has the ultimate authority of the project. </a:t>
            </a:r>
          </a:p>
          <a:p>
            <a:r>
              <a:rPr lang="en-US" dirty="0" smtClean="0">
                <a:latin typeface="Times" pitchFamily="18" charset="0"/>
              </a:rPr>
              <a:t>Mandated to approve scope, provide funds and approve deliverables </a:t>
            </a:r>
          </a:p>
          <a:p>
            <a:r>
              <a:rPr lang="en-US" dirty="0" smtClean="0">
                <a:latin typeface="Times" pitchFamily="18" charset="0"/>
              </a:rPr>
              <a:t>The executive committee: </a:t>
            </a:r>
          </a:p>
          <a:p>
            <a:pPr lvl="1"/>
            <a:r>
              <a:rPr lang="en-US" dirty="0" smtClean="0">
                <a:latin typeface="Times" pitchFamily="18" charset="0"/>
              </a:rPr>
              <a:t>Ability to allocate resources to support implementation </a:t>
            </a:r>
          </a:p>
          <a:p>
            <a:pPr lvl="1"/>
            <a:r>
              <a:rPr lang="en-US" dirty="0" smtClean="0">
                <a:latin typeface="Times" pitchFamily="18" charset="0"/>
              </a:rPr>
              <a:t>Give priorities to different projects </a:t>
            </a:r>
          </a:p>
          <a:p>
            <a:pPr lvl="1"/>
            <a:r>
              <a:rPr lang="en-US" dirty="0" smtClean="0">
                <a:latin typeface="Times" pitchFamily="18" charset="0"/>
              </a:rPr>
              <a:t>Provide information and expertise about the project </a:t>
            </a:r>
          </a:p>
          <a:p>
            <a:pPr lvl="1"/>
            <a:r>
              <a:rPr lang="en-US" dirty="0" smtClean="0">
                <a:latin typeface="Times" pitchFamily="18" charset="0"/>
              </a:rPr>
              <a:t>Advice on strategic partnership</a:t>
            </a:r>
          </a:p>
          <a:p>
            <a:pPr marL="365760" lvl="1" indent="0">
              <a:buNone/>
            </a:pPr>
            <a:endParaRPr lang="en-US" dirty="0"/>
          </a:p>
        </p:txBody>
      </p:sp>
    </p:spTree>
    <p:extLst>
      <p:ext uri="{BB962C8B-B14F-4D97-AF65-F5344CB8AC3E}">
        <p14:creationId xmlns:p14="http://schemas.microsoft.com/office/powerpoint/2010/main" xmlns="" val="1689191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Times" pitchFamily="18" charset="0"/>
              </a:rPr>
              <a:t>Cont</a:t>
            </a:r>
            <a:r>
              <a:rPr lang="en-US" dirty="0" smtClean="0">
                <a:latin typeface="Times" pitchFamily="18" charset="0"/>
              </a:rPr>
              <a:t>…</a:t>
            </a:r>
            <a:endParaRPr lang="en-US" dirty="0">
              <a:latin typeface="Times" pitchFamily="18" charset="0"/>
            </a:endParaRPr>
          </a:p>
        </p:txBody>
      </p:sp>
      <p:sp>
        <p:nvSpPr>
          <p:cNvPr id="3" name="Content Placeholder 2"/>
          <p:cNvSpPr>
            <a:spLocks noGrp="1"/>
          </p:cNvSpPr>
          <p:nvPr>
            <p:ph sz="quarter" idx="1"/>
          </p:nvPr>
        </p:nvSpPr>
        <p:spPr/>
        <p:txBody>
          <a:bodyPr>
            <a:normAutofit fontScale="92500" lnSpcReduction="20000"/>
          </a:bodyPr>
          <a:lstStyle/>
          <a:p>
            <a:r>
              <a:rPr lang="en-US" dirty="0" smtClean="0">
                <a:latin typeface="Times" pitchFamily="18" charset="0"/>
              </a:rPr>
              <a:t>The steering committee: </a:t>
            </a:r>
          </a:p>
          <a:p>
            <a:pPr lvl="1"/>
            <a:r>
              <a:rPr lang="en-US" dirty="0" smtClean="0">
                <a:latin typeface="Times" pitchFamily="18" charset="0"/>
              </a:rPr>
              <a:t>Provide leadership </a:t>
            </a:r>
          </a:p>
          <a:p>
            <a:pPr lvl="1"/>
            <a:r>
              <a:rPr lang="en-US" dirty="0" smtClean="0">
                <a:latin typeface="Times" pitchFamily="18" charset="0"/>
              </a:rPr>
              <a:t>Resolve issues raised by project manager </a:t>
            </a:r>
          </a:p>
          <a:p>
            <a:pPr lvl="1"/>
            <a:r>
              <a:rPr lang="en-US" dirty="0" smtClean="0">
                <a:latin typeface="Times" pitchFamily="18" charset="0"/>
              </a:rPr>
              <a:t>Forward policy issues to decision making bodies </a:t>
            </a:r>
          </a:p>
          <a:p>
            <a:pPr>
              <a:buFont typeface="Wingdings" panose="05000000000000000000" pitchFamily="2" charset="2"/>
              <a:buChar char="q"/>
            </a:pPr>
            <a:r>
              <a:rPr lang="en-US" dirty="0" smtClean="0">
                <a:latin typeface="Times" pitchFamily="18" charset="0"/>
              </a:rPr>
              <a:t>The project sponsor will be responsible for making project materials, approve work products and ensure participation.</a:t>
            </a:r>
          </a:p>
          <a:p>
            <a:pPr>
              <a:buFont typeface="Wingdings" panose="05000000000000000000" pitchFamily="2" charset="2"/>
              <a:buChar char="q"/>
            </a:pPr>
            <a:r>
              <a:rPr lang="en-US" dirty="0" smtClean="0">
                <a:latin typeface="Times" pitchFamily="18" charset="0"/>
              </a:rPr>
              <a:t>Project manager: </a:t>
            </a:r>
          </a:p>
          <a:p>
            <a:pPr lvl="1">
              <a:buFont typeface="Wingdings" panose="05000000000000000000" pitchFamily="2" charset="2"/>
              <a:buChar char="q"/>
            </a:pPr>
            <a:r>
              <a:rPr lang="en-US" dirty="0" smtClean="0">
                <a:latin typeface="Times" pitchFamily="18" charset="0"/>
              </a:rPr>
              <a:t>Overseeing successful task completion </a:t>
            </a:r>
          </a:p>
          <a:p>
            <a:pPr lvl="1">
              <a:buFont typeface="Wingdings" panose="05000000000000000000" pitchFamily="2" charset="2"/>
              <a:buChar char="q"/>
            </a:pPr>
            <a:r>
              <a:rPr lang="en-US" dirty="0" smtClean="0">
                <a:latin typeface="Times" pitchFamily="18" charset="0"/>
              </a:rPr>
              <a:t>Managing and reviewing project plans </a:t>
            </a:r>
          </a:p>
          <a:p>
            <a:pPr lvl="1">
              <a:buFont typeface="Wingdings" panose="05000000000000000000" pitchFamily="2" charset="2"/>
              <a:buChar char="q"/>
            </a:pPr>
            <a:r>
              <a:rPr lang="en-US" dirty="0" smtClean="0">
                <a:latin typeface="Times" pitchFamily="18" charset="0"/>
              </a:rPr>
              <a:t>Monitoring the compliance of contractors </a:t>
            </a:r>
          </a:p>
          <a:p>
            <a:pPr lvl="1">
              <a:buFont typeface="Wingdings" panose="05000000000000000000" pitchFamily="2" charset="2"/>
              <a:buChar char="q"/>
            </a:pPr>
            <a:endParaRPr lang="en-US" dirty="0"/>
          </a:p>
          <a:p>
            <a:pPr lvl="1"/>
            <a:endParaRPr lang="en-US" dirty="0"/>
          </a:p>
        </p:txBody>
      </p:sp>
    </p:spTree>
    <p:extLst>
      <p:ext uri="{BB962C8B-B14F-4D97-AF65-F5344CB8AC3E}">
        <p14:creationId xmlns:p14="http://schemas.microsoft.com/office/powerpoint/2010/main" xmlns="" val="17927527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lstStyle/>
          <a:p>
            <a:r>
              <a:rPr lang="en-US" dirty="0" smtClean="0"/>
              <a:t>Project team leader:</a:t>
            </a:r>
          </a:p>
          <a:p>
            <a:pPr lvl="1"/>
            <a:r>
              <a:rPr lang="en-US" dirty="0"/>
              <a:t>P</a:t>
            </a:r>
            <a:r>
              <a:rPr lang="en-US" dirty="0" smtClean="0"/>
              <a:t>articipating </a:t>
            </a:r>
            <a:r>
              <a:rPr lang="en-US" dirty="0"/>
              <a:t>in full activities of the </a:t>
            </a:r>
            <a:r>
              <a:rPr lang="en-US" dirty="0" smtClean="0"/>
              <a:t>project</a:t>
            </a:r>
          </a:p>
          <a:p>
            <a:pPr lvl="1"/>
            <a:r>
              <a:rPr lang="en-US" dirty="0"/>
              <a:t>contribute and promoting the overall objectives </a:t>
            </a:r>
            <a:endParaRPr lang="en-US" dirty="0" smtClean="0"/>
          </a:p>
          <a:p>
            <a:pPr lvl="1"/>
            <a:r>
              <a:rPr lang="en-US" dirty="0"/>
              <a:t>coordinate both the documentation, testing, and the training efforts.</a:t>
            </a:r>
          </a:p>
          <a:p>
            <a:pPr>
              <a:buFont typeface="Wingdings" panose="05000000000000000000" pitchFamily="2" charset="2"/>
              <a:buChar char="q"/>
            </a:pPr>
            <a:r>
              <a:rPr lang="en-US" dirty="0"/>
              <a:t>Project team members have the total responsibility to participate in the project activities.</a:t>
            </a:r>
          </a:p>
        </p:txBody>
      </p:sp>
    </p:spTree>
    <p:extLst>
      <p:ext uri="{BB962C8B-B14F-4D97-AF65-F5344CB8AC3E}">
        <p14:creationId xmlns:p14="http://schemas.microsoft.com/office/powerpoint/2010/main" xmlns="" val="24229309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pitchFamily="18" charset="0"/>
              </a:rPr>
              <a:t>Time line with Gantt charts </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xmlns="" val="3534938578"/>
              </p:ext>
            </p:extLst>
          </p:nvPr>
        </p:nvGraphicFramePr>
        <p:xfrm>
          <a:off x="533401" y="1600198"/>
          <a:ext cx="8458198" cy="4876800"/>
        </p:xfrm>
        <a:graphic>
          <a:graphicData uri="http://schemas.openxmlformats.org/drawingml/2006/table">
            <a:tbl>
              <a:tblPr firstRow="1" firstCol="1" bandRow="1">
                <a:tableStyleId>{284E427A-3D55-4303-BF80-6455036E1DE7}</a:tableStyleId>
              </a:tblPr>
              <a:tblGrid>
                <a:gridCol w="2895599"/>
                <a:gridCol w="762000"/>
                <a:gridCol w="457200"/>
                <a:gridCol w="982833"/>
                <a:gridCol w="1531767"/>
                <a:gridCol w="1828799"/>
              </a:tblGrid>
              <a:tr h="378094">
                <a:tc>
                  <a:txBody>
                    <a:bodyPr/>
                    <a:lstStyle/>
                    <a:p>
                      <a:pPr marL="0" marR="0" indent="457200" algn="just">
                        <a:lnSpc>
                          <a:spcPct val="200000"/>
                        </a:lnSpc>
                        <a:spcBef>
                          <a:spcPts val="0"/>
                        </a:spcBef>
                        <a:spcAft>
                          <a:spcPts val="0"/>
                        </a:spcAft>
                      </a:pPr>
                      <a:r>
                        <a:rPr lang="en-US" sz="1200" dirty="0">
                          <a:effectLst/>
                        </a:rPr>
                        <a:t>Activity</a:t>
                      </a:r>
                      <a:endParaRPr lang="en-US" sz="1200" dirty="0">
                        <a:effectLst/>
                        <a:latin typeface="Calibri"/>
                        <a:ea typeface="Calibri"/>
                        <a:cs typeface="Times New Roman"/>
                      </a:endParaRPr>
                    </a:p>
                  </a:txBody>
                  <a:tcPr marL="52685" marR="52685" marT="0" marB="0"/>
                </a:tc>
                <a:tc gridSpan="3">
                  <a:txBody>
                    <a:bodyPr/>
                    <a:lstStyle/>
                    <a:p>
                      <a:pPr marL="0" marR="0" indent="457200" algn="just">
                        <a:lnSpc>
                          <a:spcPct val="200000"/>
                        </a:lnSpc>
                        <a:spcBef>
                          <a:spcPts val="0"/>
                        </a:spcBef>
                        <a:spcAft>
                          <a:spcPts val="0"/>
                        </a:spcAft>
                      </a:pPr>
                      <a:r>
                        <a:rPr lang="en-US" sz="1200" dirty="0">
                          <a:effectLst/>
                        </a:rPr>
                        <a:t>Timeline</a:t>
                      </a:r>
                      <a:endParaRPr lang="en-US" sz="1200" dirty="0">
                        <a:effectLst/>
                        <a:latin typeface="Calibri"/>
                        <a:ea typeface="Calibri"/>
                        <a:cs typeface="Times New Roman"/>
                      </a:endParaRPr>
                    </a:p>
                  </a:txBody>
                  <a:tcPr marL="52685" marR="52685" marT="0" marB="0"/>
                </a:tc>
                <a:tc hMerge="1">
                  <a:txBody>
                    <a:bodyPr/>
                    <a:lstStyle/>
                    <a:p>
                      <a:endParaRPr lang="en-US"/>
                    </a:p>
                  </a:txBody>
                  <a:tcPr/>
                </a:tc>
                <a:tc hMerge="1">
                  <a:txBody>
                    <a:bodyPr/>
                    <a:lstStyle/>
                    <a:p>
                      <a:endParaRPr lang="en-US"/>
                    </a:p>
                  </a:txBody>
                  <a:tcPr/>
                </a:tc>
                <a:tc gridSpan="2">
                  <a:txBody>
                    <a:bodyPr/>
                    <a:lstStyle/>
                    <a:p>
                      <a:pPr marL="0" marR="0" indent="457200" algn="just">
                        <a:lnSpc>
                          <a:spcPct val="200000"/>
                        </a:lnSpc>
                        <a:spcBef>
                          <a:spcPts val="0"/>
                        </a:spcBef>
                        <a:spcAft>
                          <a:spcPts val="0"/>
                        </a:spcAft>
                      </a:pPr>
                      <a:r>
                        <a:rPr lang="en-US" sz="1200">
                          <a:effectLst/>
                        </a:rPr>
                        <a:t> </a:t>
                      </a:r>
                      <a:endParaRPr lang="en-US" sz="1200">
                        <a:effectLst/>
                        <a:latin typeface="Calibri"/>
                        <a:ea typeface="Calibri"/>
                        <a:cs typeface="Times New Roman"/>
                      </a:endParaRPr>
                    </a:p>
                  </a:txBody>
                  <a:tcPr marL="0" marR="0" marT="0" marB="0" anchor="ctr"/>
                </a:tc>
                <a:tc hMerge="1">
                  <a:txBody>
                    <a:bodyPr/>
                    <a:lstStyle/>
                    <a:p>
                      <a:endParaRPr lang="en-US"/>
                    </a:p>
                  </a:txBody>
                  <a:tcPr/>
                </a:tc>
              </a:tr>
              <a:tr h="960990">
                <a:tc>
                  <a:txBody>
                    <a:bodyPr/>
                    <a:lstStyle/>
                    <a:p>
                      <a:pPr marL="0" marR="0" indent="457200" algn="just">
                        <a:lnSpc>
                          <a:spcPct val="200000"/>
                        </a:lnSpc>
                        <a:spcBef>
                          <a:spcPts val="0"/>
                        </a:spcBef>
                        <a:spcAft>
                          <a:spcPts val="0"/>
                        </a:spcAft>
                      </a:pPr>
                      <a:r>
                        <a:rPr lang="en-US" sz="1200" dirty="0">
                          <a:effectLst/>
                          <a:latin typeface="Times" pitchFamily="18" charset="0"/>
                        </a:rPr>
                        <a:t> </a:t>
                      </a:r>
                      <a:endParaRPr lang="en-US" sz="1200" dirty="0">
                        <a:effectLst/>
                        <a:latin typeface="Times" pitchFamily="18" charset="0"/>
                        <a:ea typeface="Calibri"/>
                        <a:cs typeface="Times New Roman"/>
                      </a:endParaRPr>
                    </a:p>
                  </a:txBody>
                  <a:tcPr marL="52685" marR="52685" marT="0" marB="0"/>
                </a:tc>
                <a:tc gridSpan="2">
                  <a:txBody>
                    <a:bodyPr/>
                    <a:lstStyle/>
                    <a:p>
                      <a:pPr marL="0" marR="0" indent="0" algn="just">
                        <a:lnSpc>
                          <a:spcPct val="200000"/>
                        </a:lnSpc>
                        <a:spcBef>
                          <a:spcPts val="0"/>
                        </a:spcBef>
                        <a:spcAft>
                          <a:spcPts val="0"/>
                        </a:spcAft>
                      </a:pPr>
                      <a:r>
                        <a:rPr lang="en-US" sz="1200" dirty="0">
                          <a:effectLst/>
                          <a:latin typeface="Times" pitchFamily="18" charset="0"/>
                        </a:rPr>
                        <a:t>May-August</a:t>
                      </a:r>
                      <a:endParaRPr lang="en-US" sz="1200" dirty="0">
                        <a:effectLst/>
                        <a:latin typeface="Times" pitchFamily="18" charset="0"/>
                        <a:ea typeface="Calibri"/>
                        <a:cs typeface="Times New Roman"/>
                      </a:endParaRPr>
                    </a:p>
                  </a:txBody>
                  <a:tcPr marL="52685" marR="52685" marT="0" marB="0"/>
                </a:tc>
                <a:tc hMerge="1">
                  <a:txBody>
                    <a:bodyPr/>
                    <a:lstStyle/>
                    <a:p>
                      <a:endParaRPr lang="en-US"/>
                    </a:p>
                  </a:txBody>
                  <a:tcPr/>
                </a:tc>
                <a:tc>
                  <a:txBody>
                    <a:bodyPr/>
                    <a:lstStyle/>
                    <a:p>
                      <a:pPr marL="0" marR="0" indent="0" algn="just">
                        <a:lnSpc>
                          <a:spcPct val="200000"/>
                        </a:lnSpc>
                        <a:spcBef>
                          <a:spcPts val="0"/>
                        </a:spcBef>
                        <a:spcAft>
                          <a:spcPts val="0"/>
                        </a:spcAft>
                      </a:pPr>
                      <a:r>
                        <a:rPr lang="en-US" sz="1200">
                          <a:effectLst/>
                          <a:latin typeface="Times" pitchFamily="18" charset="0"/>
                        </a:rPr>
                        <a:t>August</a:t>
                      </a:r>
                      <a:endParaRPr lang="en-US" sz="1200">
                        <a:effectLst/>
                        <a:latin typeface="Times" pitchFamily="18" charset="0"/>
                        <a:ea typeface="Calibri"/>
                        <a:cs typeface="Times New Roman"/>
                      </a:endParaRPr>
                    </a:p>
                  </a:txBody>
                  <a:tcPr marL="52685" marR="52685" marT="0" marB="0"/>
                </a:tc>
                <a:tc>
                  <a:txBody>
                    <a:bodyPr/>
                    <a:lstStyle/>
                    <a:p>
                      <a:pPr marL="0" marR="0" indent="0" algn="just">
                        <a:lnSpc>
                          <a:spcPct val="200000"/>
                        </a:lnSpc>
                        <a:spcBef>
                          <a:spcPts val="0"/>
                        </a:spcBef>
                        <a:spcAft>
                          <a:spcPts val="0"/>
                        </a:spcAft>
                      </a:pPr>
                      <a:r>
                        <a:rPr lang="en-US" sz="1200" dirty="0">
                          <a:effectLst/>
                          <a:latin typeface="Times" pitchFamily="18" charset="0"/>
                        </a:rPr>
                        <a:t>September to March of 2019</a:t>
                      </a:r>
                      <a:endParaRPr lang="en-US" sz="1200" dirty="0">
                        <a:effectLst/>
                        <a:latin typeface="Times" pitchFamily="18" charset="0"/>
                        <a:ea typeface="Calibri"/>
                        <a:cs typeface="Times New Roman"/>
                      </a:endParaRPr>
                    </a:p>
                  </a:txBody>
                  <a:tcPr marL="52685" marR="52685" marT="0" marB="0"/>
                </a:tc>
                <a:tc>
                  <a:txBody>
                    <a:bodyPr/>
                    <a:lstStyle/>
                    <a:p>
                      <a:pPr marL="0" marR="0" indent="0" algn="just">
                        <a:lnSpc>
                          <a:spcPct val="200000"/>
                        </a:lnSpc>
                        <a:spcBef>
                          <a:spcPts val="0"/>
                        </a:spcBef>
                        <a:spcAft>
                          <a:spcPts val="0"/>
                        </a:spcAft>
                      </a:pPr>
                      <a:r>
                        <a:rPr lang="en-US" sz="1200" dirty="0">
                          <a:effectLst/>
                          <a:latin typeface="Times" pitchFamily="18" charset="0"/>
                        </a:rPr>
                        <a:t>May of 2019</a:t>
                      </a:r>
                      <a:endParaRPr lang="en-US" sz="1200" dirty="0">
                        <a:effectLst/>
                        <a:latin typeface="Times" pitchFamily="18" charset="0"/>
                        <a:ea typeface="Calibri"/>
                        <a:cs typeface="Times New Roman"/>
                      </a:endParaRPr>
                    </a:p>
                  </a:txBody>
                  <a:tcPr marL="52685" marR="52685" marT="0" marB="0"/>
                </a:tc>
              </a:tr>
              <a:tr h="424526">
                <a:tc>
                  <a:txBody>
                    <a:bodyPr/>
                    <a:lstStyle/>
                    <a:p>
                      <a:pPr marL="0" marR="0" indent="0" algn="l">
                        <a:lnSpc>
                          <a:spcPct val="200000"/>
                        </a:lnSpc>
                        <a:spcBef>
                          <a:spcPts val="0"/>
                        </a:spcBef>
                        <a:spcAft>
                          <a:spcPts val="0"/>
                        </a:spcAft>
                      </a:pPr>
                      <a:r>
                        <a:rPr lang="en-US" sz="1200" dirty="0">
                          <a:effectLst/>
                          <a:latin typeface="Times" pitchFamily="18" charset="0"/>
                        </a:rPr>
                        <a:t>Project Proposal</a:t>
                      </a:r>
                      <a:endParaRPr lang="en-US" sz="1200" dirty="0">
                        <a:effectLst/>
                        <a:latin typeface="Times" pitchFamily="18" charset="0"/>
                        <a:ea typeface="Calibri"/>
                        <a:cs typeface="Times New Roman"/>
                      </a:endParaRPr>
                    </a:p>
                  </a:txBody>
                  <a:tcPr marL="52685" marR="52685" marT="0" marB="0"/>
                </a:tc>
                <a:tc gridSpan="2">
                  <a:txBody>
                    <a:bodyPr/>
                    <a:lstStyle/>
                    <a:p>
                      <a:pPr marL="0" marR="0" indent="457200" algn="just">
                        <a:lnSpc>
                          <a:spcPct val="200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52685" marR="52685" marT="0" marB="0"/>
                </a:tc>
                <a:tc hMerge="1">
                  <a:txBody>
                    <a:bodyPr/>
                    <a:lstStyle/>
                    <a:p>
                      <a:endParaRPr lang="en-US"/>
                    </a:p>
                  </a:txBody>
                  <a:tcPr/>
                </a:tc>
                <a:tc>
                  <a:txBody>
                    <a:bodyPr/>
                    <a:lstStyle/>
                    <a:p>
                      <a:pPr marL="0" marR="0" indent="457200" algn="just">
                        <a:lnSpc>
                          <a:spcPct val="200000"/>
                        </a:lnSpc>
                        <a:spcBef>
                          <a:spcPts val="0"/>
                        </a:spcBef>
                        <a:spcAft>
                          <a:spcPts val="0"/>
                        </a:spcAft>
                      </a:pPr>
                      <a:r>
                        <a:rPr lang="en-US" sz="1200">
                          <a:effectLst/>
                        </a:rPr>
                        <a:t> </a:t>
                      </a:r>
                      <a:endParaRPr lang="en-US" sz="1200">
                        <a:effectLst/>
                        <a:latin typeface="Calibri"/>
                        <a:ea typeface="Calibri"/>
                        <a:cs typeface="Times New Roman"/>
                      </a:endParaRPr>
                    </a:p>
                  </a:txBody>
                  <a:tcPr marL="52685" marR="52685" marT="0" marB="0"/>
                </a:tc>
                <a:tc>
                  <a:txBody>
                    <a:bodyPr/>
                    <a:lstStyle/>
                    <a:p>
                      <a:pPr marL="0" marR="0" indent="457200" algn="just">
                        <a:lnSpc>
                          <a:spcPct val="200000"/>
                        </a:lnSpc>
                        <a:spcBef>
                          <a:spcPts val="0"/>
                        </a:spcBef>
                        <a:spcAft>
                          <a:spcPts val="0"/>
                        </a:spcAft>
                      </a:pPr>
                      <a:r>
                        <a:rPr lang="en-US" sz="1200">
                          <a:effectLst/>
                        </a:rPr>
                        <a:t> </a:t>
                      </a:r>
                      <a:endParaRPr lang="en-US" sz="1200">
                        <a:effectLst/>
                        <a:latin typeface="Calibri"/>
                        <a:ea typeface="Calibri"/>
                        <a:cs typeface="Times New Roman"/>
                      </a:endParaRPr>
                    </a:p>
                  </a:txBody>
                  <a:tcPr marL="52685" marR="52685" marT="0" marB="0"/>
                </a:tc>
                <a:tc>
                  <a:txBody>
                    <a:bodyPr/>
                    <a:lstStyle/>
                    <a:p>
                      <a:pPr marL="0" marR="0" indent="457200" algn="just">
                        <a:lnSpc>
                          <a:spcPct val="200000"/>
                        </a:lnSpc>
                        <a:spcBef>
                          <a:spcPts val="0"/>
                        </a:spcBef>
                        <a:spcAft>
                          <a:spcPts val="0"/>
                        </a:spcAft>
                      </a:pPr>
                      <a:r>
                        <a:rPr lang="en-US" sz="1200">
                          <a:effectLst/>
                        </a:rPr>
                        <a:t> </a:t>
                      </a:r>
                      <a:endParaRPr lang="en-US" sz="1200">
                        <a:effectLst/>
                        <a:latin typeface="Calibri"/>
                        <a:ea typeface="Calibri"/>
                        <a:cs typeface="Times New Roman"/>
                      </a:endParaRPr>
                    </a:p>
                  </a:txBody>
                  <a:tcPr marL="52685" marR="52685" marT="0" marB="0"/>
                </a:tc>
              </a:tr>
              <a:tr h="424526">
                <a:tc>
                  <a:txBody>
                    <a:bodyPr/>
                    <a:lstStyle/>
                    <a:p>
                      <a:pPr marL="0" marR="0" indent="0" algn="just">
                        <a:lnSpc>
                          <a:spcPct val="200000"/>
                        </a:lnSpc>
                        <a:spcBef>
                          <a:spcPts val="0"/>
                        </a:spcBef>
                        <a:spcAft>
                          <a:spcPts val="0"/>
                        </a:spcAft>
                      </a:pPr>
                      <a:r>
                        <a:rPr lang="en-US" sz="1200">
                          <a:effectLst/>
                          <a:latin typeface="Times" pitchFamily="18" charset="0"/>
                        </a:rPr>
                        <a:t>Committee approval</a:t>
                      </a:r>
                      <a:endParaRPr lang="en-US" sz="1200">
                        <a:effectLst/>
                        <a:latin typeface="Times" pitchFamily="18" charset="0"/>
                        <a:ea typeface="Calibri"/>
                        <a:cs typeface="Times New Roman"/>
                      </a:endParaRPr>
                    </a:p>
                  </a:txBody>
                  <a:tcPr marL="52685" marR="52685" marT="0" marB="0"/>
                </a:tc>
                <a:tc>
                  <a:txBody>
                    <a:bodyPr/>
                    <a:lstStyle/>
                    <a:p>
                      <a:pPr marL="0" marR="0" indent="457200" algn="just">
                        <a:lnSpc>
                          <a:spcPct val="200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52685" marR="52685" marT="0" marB="0">
                    <a:solidFill>
                      <a:schemeClr val="tx1">
                        <a:alpha val="40000"/>
                      </a:schemeClr>
                    </a:solidFill>
                  </a:tcPr>
                </a:tc>
                <a:tc>
                  <a:txBody>
                    <a:bodyPr/>
                    <a:lstStyle/>
                    <a:p>
                      <a:pPr marL="0" marR="0" indent="457200" algn="just">
                        <a:lnSpc>
                          <a:spcPct val="200000"/>
                        </a:lnSpc>
                        <a:spcBef>
                          <a:spcPts val="0"/>
                        </a:spcBef>
                        <a:spcAft>
                          <a:spcPts val="0"/>
                        </a:spcAft>
                      </a:pPr>
                      <a:r>
                        <a:rPr lang="en-US" sz="1200">
                          <a:effectLst/>
                        </a:rPr>
                        <a:t> </a:t>
                      </a:r>
                      <a:endParaRPr lang="en-US" sz="1200">
                        <a:effectLst/>
                        <a:latin typeface="Calibri"/>
                        <a:ea typeface="Calibri"/>
                        <a:cs typeface="Times New Roman"/>
                      </a:endParaRPr>
                    </a:p>
                  </a:txBody>
                  <a:tcPr marL="52685" marR="52685" marT="0" marB="0"/>
                </a:tc>
                <a:tc>
                  <a:txBody>
                    <a:bodyPr/>
                    <a:lstStyle/>
                    <a:p>
                      <a:pPr marL="0" marR="0" indent="457200" algn="just">
                        <a:lnSpc>
                          <a:spcPct val="200000"/>
                        </a:lnSpc>
                        <a:spcBef>
                          <a:spcPts val="0"/>
                        </a:spcBef>
                        <a:spcAft>
                          <a:spcPts val="0"/>
                        </a:spcAft>
                      </a:pPr>
                      <a:r>
                        <a:rPr lang="en-US" sz="1200">
                          <a:effectLst/>
                        </a:rPr>
                        <a:t> </a:t>
                      </a:r>
                      <a:endParaRPr lang="en-US" sz="1200">
                        <a:effectLst/>
                        <a:latin typeface="Calibri"/>
                        <a:ea typeface="Calibri"/>
                        <a:cs typeface="Times New Roman"/>
                      </a:endParaRPr>
                    </a:p>
                  </a:txBody>
                  <a:tcPr marL="52685" marR="52685" marT="0" marB="0"/>
                </a:tc>
                <a:tc>
                  <a:txBody>
                    <a:bodyPr/>
                    <a:lstStyle/>
                    <a:p>
                      <a:pPr marL="0" marR="0" indent="457200" algn="just">
                        <a:lnSpc>
                          <a:spcPct val="200000"/>
                        </a:lnSpc>
                        <a:spcBef>
                          <a:spcPts val="0"/>
                        </a:spcBef>
                        <a:spcAft>
                          <a:spcPts val="0"/>
                        </a:spcAft>
                      </a:pPr>
                      <a:r>
                        <a:rPr lang="en-US" sz="1200">
                          <a:effectLst/>
                        </a:rPr>
                        <a:t> </a:t>
                      </a:r>
                      <a:endParaRPr lang="en-US" sz="1200">
                        <a:effectLst/>
                        <a:latin typeface="Calibri"/>
                        <a:ea typeface="Calibri"/>
                        <a:cs typeface="Times New Roman"/>
                      </a:endParaRPr>
                    </a:p>
                  </a:txBody>
                  <a:tcPr marL="52685" marR="52685" marT="0" marB="0"/>
                </a:tc>
                <a:tc>
                  <a:txBody>
                    <a:bodyPr/>
                    <a:lstStyle/>
                    <a:p>
                      <a:pPr marL="0" marR="0" indent="457200" algn="just">
                        <a:lnSpc>
                          <a:spcPct val="200000"/>
                        </a:lnSpc>
                        <a:spcBef>
                          <a:spcPts val="0"/>
                        </a:spcBef>
                        <a:spcAft>
                          <a:spcPts val="0"/>
                        </a:spcAft>
                      </a:pPr>
                      <a:r>
                        <a:rPr lang="en-US" sz="1200">
                          <a:effectLst/>
                        </a:rPr>
                        <a:t> </a:t>
                      </a:r>
                      <a:endParaRPr lang="en-US" sz="1200">
                        <a:effectLst/>
                        <a:latin typeface="Calibri"/>
                        <a:ea typeface="Calibri"/>
                        <a:cs typeface="Times New Roman"/>
                      </a:endParaRPr>
                    </a:p>
                  </a:txBody>
                  <a:tcPr marL="52685" marR="52685" marT="0" marB="0"/>
                </a:tc>
              </a:tr>
              <a:tr h="424526">
                <a:tc>
                  <a:txBody>
                    <a:bodyPr/>
                    <a:lstStyle/>
                    <a:p>
                      <a:pPr marL="0" marR="0" indent="0" algn="l">
                        <a:lnSpc>
                          <a:spcPct val="200000"/>
                        </a:lnSpc>
                        <a:spcBef>
                          <a:spcPts val="0"/>
                        </a:spcBef>
                        <a:spcAft>
                          <a:spcPts val="0"/>
                        </a:spcAft>
                      </a:pPr>
                      <a:r>
                        <a:rPr lang="en-US" sz="1200">
                          <a:effectLst/>
                          <a:latin typeface="Times" pitchFamily="18" charset="0"/>
                        </a:rPr>
                        <a:t>Tender Notice</a:t>
                      </a:r>
                      <a:endParaRPr lang="en-US" sz="1200">
                        <a:effectLst/>
                        <a:latin typeface="Times" pitchFamily="18" charset="0"/>
                        <a:ea typeface="Calibri"/>
                        <a:cs typeface="Times New Roman"/>
                      </a:endParaRPr>
                    </a:p>
                  </a:txBody>
                  <a:tcPr marL="52685" marR="52685" marT="0" marB="0"/>
                </a:tc>
                <a:tc>
                  <a:txBody>
                    <a:bodyPr/>
                    <a:lstStyle/>
                    <a:p>
                      <a:pPr marL="0" marR="0" indent="457200" algn="just">
                        <a:lnSpc>
                          <a:spcPct val="200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52685" marR="52685" marT="0" marB="0"/>
                </a:tc>
                <a:tc>
                  <a:txBody>
                    <a:bodyPr/>
                    <a:lstStyle/>
                    <a:p>
                      <a:pPr marL="0" marR="0" indent="457200" algn="just">
                        <a:lnSpc>
                          <a:spcPct val="200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52685" marR="52685" marT="0" marB="0">
                    <a:solidFill>
                      <a:schemeClr val="tx1"/>
                    </a:solidFill>
                  </a:tcPr>
                </a:tc>
                <a:tc>
                  <a:txBody>
                    <a:bodyPr/>
                    <a:lstStyle/>
                    <a:p>
                      <a:pPr marL="0" marR="0" indent="457200" algn="just">
                        <a:lnSpc>
                          <a:spcPct val="200000"/>
                        </a:lnSpc>
                        <a:spcBef>
                          <a:spcPts val="0"/>
                        </a:spcBef>
                        <a:spcAft>
                          <a:spcPts val="0"/>
                        </a:spcAft>
                      </a:pPr>
                      <a:r>
                        <a:rPr lang="en-US" sz="1200">
                          <a:effectLst/>
                        </a:rPr>
                        <a:t> </a:t>
                      </a:r>
                      <a:endParaRPr lang="en-US" sz="1200">
                        <a:effectLst/>
                        <a:latin typeface="Calibri"/>
                        <a:ea typeface="Calibri"/>
                        <a:cs typeface="Times New Roman"/>
                      </a:endParaRPr>
                    </a:p>
                  </a:txBody>
                  <a:tcPr marL="52685" marR="52685" marT="0" marB="0"/>
                </a:tc>
                <a:tc>
                  <a:txBody>
                    <a:bodyPr/>
                    <a:lstStyle/>
                    <a:p>
                      <a:pPr marL="0" marR="0" indent="457200" algn="just">
                        <a:lnSpc>
                          <a:spcPct val="200000"/>
                        </a:lnSpc>
                        <a:spcBef>
                          <a:spcPts val="0"/>
                        </a:spcBef>
                        <a:spcAft>
                          <a:spcPts val="0"/>
                        </a:spcAft>
                      </a:pPr>
                      <a:r>
                        <a:rPr lang="en-US" sz="1200">
                          <a:effectLst/>
                        </a:rPr>
                        <a:t> </a:t>
                      </a:r>
                      <a:endParaRPr lang="en-US" sz="1200">
                        <a:effectLst/>
                        <a:latin typeface="Calibri"/>
                        <a:ea typeface="Calibri"/>
                        <a:cs typeface="Times New Roman"/>
                      </a:endParaRPr>
                    </a:p>
                  </a:txBody>
                  <a:tcPr marL="52685" marR="52685" marT="0" marB="0"/>
                </a:tc>
                <a:tc>
                  <a:txBody>
                    <a:bodyPr/>
                    <a:lstStyle/>
                    <a:p>
                      <a:pPr marL="0" marR="0" indent="457200" algn="just">
                        <a:lnSpc>
                          <a:spcPct val="200000"/>
                        </a:lnSpc>
                        <a:spcBef>
                          <a:spcPts val="0"/>
                        </a:spcBef>
                        <a:spcAft>
                          <a:spcPts val="0"/>
                        </a:spcAft>
                      </a:pPr>
                      <a:r>
                        <a:rPr lang="en-US" sz="1200">
                          <a:effectLst/>
                        </a:rPr>
                        <a:t> </a:t>
                      </a:r>
                      <a:endParaRPr lang="en-US" sz="1200">
                        <a:effectLst/>
                        <a:latin typeface="Calibri"/>
                        <a:ea typeface="Calibri"/>
                        <a:cs typeface="Times New Roman"/>
                      </a:endParaRPr>
                    </a:p>
                  </a:txBody>
                  <a:tcPr marL="52685" marR="52685" marT="0" marB="0"/>
                </a:tc>
              </a:tr>
              <a:tr h="424526">
                <a:tc>
                  <a:txBody>
                    <a:bodyPr/>
                    <a:lstStyle/>
                    <a:p>
                      <a:pPr marL="0" marR="0" indent="0" algn="just">
                        <a:lnSpc>
                          <a:spcPct val="200000"/>
                        </a:lnSpc>
                        <a:spcBef>
                          <a:spcPts val="0"/>
                        </a:spcBef>
                        <a:spcAft>
                          <a:spcPts val="0"/>
                        </a:spcAft>
                      </a:pPr>
                      <a:r>
                        <a:rPr lang="en-US" sz="1200" dirty="0">
                          <a:effectLst/>
                          <a:latin typeface="Times" pitchFamily="18" charset="0"/>
                        </a:rPr>
                        <a:t>Approval of tender</a:t>
                      </a:r>
                      <a:endParaRPr lang="en-US" sz="1200" dirty="0">
                        <a:effectLst/>
                        <a:latin typeface="Times" pitchFamily="18" charset="0"/>
                        <a:ea typeface="Calibri"/>
                        <a:cs typeface="Times New Roman"/>
                      </a:endParaRPr>
                    </a:p>
                  </a:txBody>
                  <a:tcPr marL="52685" marR="52685" marT="0" marB="0"/>
                </a:tc>
                <a:tc gridSpan="2">
                  <a:txBody>
                    <a:bodyPr/>
                    <a:lstStyle/>
                    <a:p>
                      <a:pPr marL="0" marR="0" indent="457200" algn="just">
                        <a:lnSpc>
                          <a:spcPct val="200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52685" marR="52685" marT="0" marB="0"/>
                </a:tc>
                <a:tc hMerge="1">
                  <a:txBody>
                    <a:bodyPr/>
                    <a:lstStyle/>
                    <a:p>
                      <a:endParaRPr lang="en-US"/>
                    </a:p>
                  </a:txBody>
                  <a:tcPr/>
                </a:tc>
                <a:tc>
                  <a:txBody>
                    <a:bodyPr/>
                    <a:lstStyle/>
                    <a:p>
                      <a:pPr marL="0" marR="0" indent="457200" algn="just">
                        <a:lnSpc>
                          <a:spcPct val="200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52685" marR="52685" marT="0" marB="0">
                    <a:solidFill>
                      <a:schemeClr val="tx1">
                        <a:alpha val="40000"/>
                      </a:schemeClr>
                    </a:solidFill>
                  </a:tcPr>
                </a:tc>
                <a:tc>
                  <a:txBody>
                    <a:bodyPr/>
                    <a:lstStyle/>
                    <a:p>
                      <a:pPr marL="0" marR="0" indent="457200" algn="just">
                        <a:lnSpc>
                          <a:spcPct val="200000"/>
                        </a:lnSpc>
                        <a:spcBef>
                          <a:spcPts val="0"/>
                        </a:spcBef>
                        <a:spcAft>
                          <a:spcPts val="0"/>
                        </a:spcAft>
                      </a:pPr>
                      <a:r>
                        <a:rPr lang="en-US" sz="1200">
                          <a:effectLst/>
                        </a:rPr>
                        <a:t> </a:t>
                      </a:r>
                      <a:endParaRPr lang="en-US" sz="1200">
                        <a:effectLst/>
                        <a:latin typeface="Calibri"/>
                        <a:ea typeface="Calibri"/>
                        <a:cs typeface="Times New Roman"/>
                      </a:endParaRPr>
                    </a:p>
                  </a:txBody>
                  <a:tcPr marL="52685" marR="52685" marT="0" marB="0"/>
                </a:tc>
                <a:tc>
                  <a:txBody>
                    <a:bodyPr/>
                    <a:lstStyle/>
                    <a:p>
                      <a:pPr marL="0" marR="0" indent="457200" algn="just">
                        <a:lnSpc>
                          <a:spcPct val="200000"/>
                        </a:lnSpc>
                        <a:spcBef>
                          <a:spcPts val="0"/>
                        </a:spcBef>
                        <a:spcAft>
                          <a:spcPts val="0"/>
                        </a:spcAft>
                      </a:pPr>
                      <a:r>
                        <a:rPr lang="en-US" sz="1200">
                          <a:effectLst/>
                        </a:rPr>
                        <a:t> </a:t>
                      </a:r>
                      <a:endParaRPr lang="en-US" sz="1200">
                        <a:effectLst/>
                        <a:latin typeface="Calibri"/>
                        <a:ea typeface="Calibri"/>
                        <a:cs typeface="Times New Roman"/>
                      </a:endParaRPr>
                    </a:p>
                  </a:txBody>
                  <a:tcPr marL="52685" marR="52685" marT="0" marB="0"/>
                </a:tc>
              </a:tr>
              <a:tr h="707543">
                <a:tc>
                  <a:txBody>
                    <a:bodyPr/>
                    <a:lstStyle/>
                    <a:p>
                      <a:pPr marL="0" marR="0" indent="0" algn="just">
                        <a:lnSpc>
                          <a:spcPct val="200000"/>
                        </a:lnSpc>
                        <a:spcBef>
                          <a:spcPts val="0"/>
                        </a:spcBef>
                        <a:spcAft>
                          <a:spcPts val="0"/>
                        </a:spcAft>
                      </a:pPr>
                      <a:r>
                        <a:rPr lang="en-US" sz="1200">
                          <a:effectLst/>
                          <a:latin typeface="Times" pitchFamily="18" charset="0"/>
                        </a:rPr>
                        <a:t>Assembling the specific resources</a:t>
                      </a:r>
                      <a:endParaRPr lang="en-US" sz="1200">
                        <a:effectLst/>
                        <a:latin typeface="Times" pitchFamily="18" charset="0"/>
                        <a:ea typeface="Calibri"/>
                        <a:cs typeface="Times New Roman"/>
                      </a:endParaRPr>
                    </a:p>
                  </a:txBody>
                  <a:tcPr marL="52685" marR="52685" marT="0" marB="0"/>
                </a:tc>
                <a:tc gridSpan="2">
                  <a:txBody>
                    <a:bodyPr/>
                    <a:lstStyle/>
                    <a:p>
                      <a:pPr marL="0" marR="0" indent="457200" algn="just">
                        <a:lnSpc>
                          <a:spcPct val="200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52685" marR="52685" marT="0" marB="0"/>
                </a:tc>
                <a:tc hMerge="1">
                  <a:txBody>
                    <a:bodyPr/>
                    <a:lstStyle/>
                    <a:p>
                      <a:endParaRPr lang="en-US"/>
                    </a:p>
                  </a:txBody>
                  <a:tcPr/>
                </a:tc>
                <a:tc>
                  <a:txBody>
                    <a:bodyPr/>
                    <a:lstStyle/>
                    <a:p>
                      <a:pPr marL="0" marR="0" indent="457200" algn="just">
                        <a:lnSpc>
                          <a:spcPct val="200000"/>
                        </a:lnSpc>
                        <a:spcBef>
                          <a:spcPts val="0"/>
                        </a:spcBef>
                        <a:spcAft>
                          <a:spcPts val="0"/>
                        </a:spcAft>
                      </a:pPr>
                      <a:r>
                        <a:rPr lang="en-US" sz="1200">
                          <a:effectLst/>
                        </a:rPr>
                        <a:t> </a:t>
                      </a:r>
                      <a:endParaRPr lang="en-US" sz="1200">
                        <a:effectLst/>
                        <a:latin typeface="Calibri"/>
                        <a:ea typeface="Calibri"/>
                        <a:cs typeface="Times New Roman"/>
                      </a:endParaRPr>
                    </a:p>
                  </a:txBody>
                  <a:tcPr marL="52685" marR="52685" marT="0" marB="0"/>
                </a:tc>
                <a:tc>
                  <a:txBody>
                    <a:bodyPr/>
                    <a:lstStyle/>
                    <a:p>
                      <a:pPr marL="0" marR="0" indent="457200" algn="just">
                        <a:lnSpc>
                          <a:spcPct val="200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52685" marR="52685" marT="0" marB="0">
                    <a:solidFill>
                      <a:schemeClr val="tx1"/>
                    </a:solidFill>
                  </a:tcPr>
                </a:tc>
                <a:tc>
                  <a:txBody>
                    <a:bodyPr/>
                    <a:lstStyle/>
                    <a:p>
                      <a:pPr marL="0" marR="0" indent="457200" algn="just">
                        <a:lnSpc>
                          <a:spcPct val="200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52685" marR="52685" marT="0" marB="0">
                    <a:solidFill>
                      <a:schemeClr val="tx1"/>
                    </a:solidFill>
                  </a:tcPr>
                </a:tc>
              </a:tr>
              <a:tr h="424526">
                <a:tc>
                  <a:txBody>
                    <a:bodyPr/>
                    <a:lstStyle/>
                    <a:p>
                      <a:pPr marL="0" marR="0" indent="0" algn="just">
                        <a:lnSpc>
                          <a:spcPct val="200000"/>
                        </a:lnSpc>
                        <a:spcBef>
                          <a:spcPts val="0"/>
                        </a:spcBef>
                        <a:spcAft>
                          <a:spcPts val="0"/>
                        </a:spcAft>
                      </a:pPr>
                      <a:r>
                        <a:rPr lang="en-US" sz="1200" dirty="0">
                          <a:effectLst/>
                          <a:latin typeface="Times" pitchFamily="18" charset="0"/>
                        </a:rPr>
                        <a:t>Implementation</a:t>
                      </a:r>
                      <a:endParaRPr lang="en-US" sz="1200" dirty="0">
                        <a:effectLst/>
                        <a:latin typeface="Times" pitchFamily="18" charset="0"/>
                        <a:ea typeface="Calibri"/>
                        <a:cs typeface="Times New Roman"/>
                      </a:endParaRPr>
                    </a:p>
                  </a:txBody>
                  <a:tcPr marL="52685" marR="52685" marT="0" marB="0"/>
                </a:tc>
                <a:tc gridSpan="2">
                  <a:txBody>
                    <a:bodyPr/>
                    <a:lstStyle/>
                    <a:p>
                      <a:pPr marL="0" marR="0" indent="457200" algn="just">
                        <a:lnSpc>
                          <a:spcPct val="200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52685" marR="52685" marT="0" marB="0"/>
                </a:tc>
                <a:tc hMerge="1">
                  <a:txBody>
                    <a:bodyPr/>
                    <a:lstStyle/>
                    <a:p>
                      <a:endParaRPr lang="en-US"/>
                    </a:p>
                  </a:txBody>
                  <a:tcPr/>
                </a:tc>
                <a:tc>
                  <a:txBody>
                    <a:bodyPr/>
                    <a:lstStyle/>
                    <a:p>
                      <a:pPr marL="0" marR="0" indent="457200" algn="just">
                        <a:lnSpc>
                          <a:spcPct val="200000"/>
                        </a:lnSpc>
                        <a:spcBef>
                          <a:spcPts val="0"/>
                        </a:spcBef>
                        <a:spcAft>
                          <a:spcPts val="0"/>
                        </a:spcAft>
                      </a:pPr>
                      <a:r>
                        <a:rPr lang="en-US" sz="1200">
                          <a:effectLst/>
                        </a:rPr>
                        <a:t> </a:t>
                      </a:r>
                      <a:endParaRPr lang="en-US" sz="1200">
                        <a:effectLst/>
                        <a:latin typeface="Calibri"/>
                        <a:ea typeface="Calibri"/>
                        <a:cs typeface="Times New Roman"/>
                      </a:endParaRPr>
                    </a:p>
                  </a:txBody>
                  <a:tcPr marL="52685" marR="52685" marT="0" marB="0"/>
                </a:tc>
                <a:tc>
                  <a:txBody>
                    <a:bodyPr/>
                    <a:lstStyle/>
                    <a:p>
                      <a:pPr marL="0" marR="0" indent="457200" algn="just">
                        <a:lnSpc>
                          <a:spcPct val="200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52685" marR="52685" marT="0" marB="0">
                    <a:solidFill>
                      <a:schemeClr val="tx1">
                        <a:alpha val="40000"/>
                      </a:schemeClr>
                    </a:solidFill>
                  </a:tcPr>
                </a:tc>
                <a:tc>
                  <a:txBody>
                    <a:bodyPr/>
                    <a:lstStyle/>
                    <a:p>
                      <a:pPr marL="0" marR="0" indent="457200" algn="just">
                        <a:lnSpc>
                          <a:spcPct val="200000"/>
                        </a:lnSpc>
                        <a:spcBef>
                          <a:spcPts val="0"/>
                        </a:spcBef>
                        <a:spcAft>
                          <a:spcPts val="0"/>
                        </a:spcAft>
                      </a:pPr>
                      <a:r>
                        <a:rPr lang="en-US" sz="1200">
                          <a:effectLst/>
                        </a:rPr>
                        <a:t> </a:t>
                      </a:r>
                      <a:endParaRPr lang="en-US" sz="1200">
                        <a:effectLst/>
                        <a:latin typeface="Calibri"/>
                        <a:ea typeface="Calibri"/>
                        <a:cs typeface="Times New Roman"/>
                      </a:endParaRPr>
                    </a:p>
                  </a:txBody>
                  <a:tcPr marL="52685" marR="52685" marT="0" marB="0"/>
                </a:tc>
              </a:tr>
              <a:tr h="707543">
                <a:tc>
                  <a:txBody>
                    <a:bodyPr/>
                    <a:lstStyle/>
                    <a:p>
                      <a:pPr marL="0" marR="0" indent="0" algn="just">
                        <a:lnSpc>
                          <a:spcPct val="200000"/>
                        </a:lnSpc>
                        <a:spcBef>
                          <a:spcPts val="0"/>
                        </a:spcBef>
                        <a:spcAft>
                          <a:spcPts val="0"/>
                        </a:spcAft>
                      </a:pPr>
                      <a:r>
                        <a:rPr lang="en-US" sz="1200" dirty="0">
                          <a:effectLst/>
                          <a:latin typeface="Times" pitchFamily="18" charset="0"/>
                        </a:rPr>
                        <a:t>Assessing the Outcomes of the project</a:t>
                      </a:r>
                      <a:endParaRPr lang="en-US" sz="1200" dirty="0">
                        <a:effectLst/>
                        <a:latin typeface="Times" pitchFamily="18" charset="0"/>
                        <a:ea typeface="Calibri"/>
                        <a:cs typeface="Times New Roman"/>
                      </a:endParaRPr>
                    </a:p>
                  </a:txBody>
                  <a:tcPr marL="52685" marR="52685" marT="0" marB="0"/>
                </a:tc>
                <a:tc gridSpan="2">
                  <a:txBody>
                    <a:bodyPr/>
                    <a:lstStyle/>
                    <a:p>
                      <a:pPr marL="0" marR="0" indent="457200" algn="just">
                        <a:lnSpc>
                          <a:spcPct val="200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52685" marR="52685" marT="0" marB="0"/>
                </a:tc>
                <a:tc hMerge="1">
                  <a:txBody>
                    <a:bodyPr/>
                    <a:lstStyle/>
                    <a:p>
                      <a:endParaRPr lang="en-US"/>
                    </a:p>
                  </a:txBody>
                  <a:tcPr/>
                </a:tc>
                <a:tc>
                  <a:txBody>
                    <a:bodyPr/>
                    <a:lstStyle/>
                    <a:p>
                      <a:pPr marL="0" marR="0" indent="457200" algn="just">
                        <a:lnSpc>
                          <a:spcPct val="200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52685" marR="52685" marT="0" marB="0"/>
                </a:tc>
                <a:tc>
                  <a:txBody>
                    <a:bodyPr/>
                    <a:lstStyle/>
                    <a:p>
                      <a:pPr marL="0" marR="0" indent="457200" algn="just">
                        <a:lnSpc>
                          <a:spcPct val="200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52685" marR="52685" marT="0" marB="0"/>
                </a:tc>
                <a:tc>
                  <a:txBody>
                    <a:bodyPr/>
                    <a:lstStyle/>
                    <a:p>
                      <a:pPr marL="0" marR="0" indent="457200" algn="just">
                        <a:lnSpc>
                          <a:spcPct val="200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52685" marR="52685" marT="0" marB="0">
                    <a:solidFill>
                      <a:schemeClr val="tx1"/>
                    </a:solidFill>
                  </a:tcPr>
                </a:tc>
              </a:tr>
            </a:tbl>
          </a:graphicData>
        </a:graphic>
      </p:graphicFrame>
    </p:spTree>
    <p:extLst>
      <p:ext uri="{BB962C8B-B14F-4D97-AF65-F5344CB8AC3E}">
        <p14:creationId xmlns:p14="http://schemas.microsoft.com/office/powerpoint/2010/main" xmlns="" val="36466820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pitchFamily="18" charset="0"/>
              </a:rPr>
              <a:t>Risk Management </a:t>
            </a:r>
            <a:endParaRPr lang="en-US" dirty="0">
              <a:latin typeface="Times" pitchFamily="18" charset="0"/>
            </a:endParaRPr>
          </a:p>
        </p:txBody>
      </p:sp>
      <p:sp>
        <p:nvSpPr>
          <p:cNvPr id="3" name="Content Placeholder 2"/>
          <p:cNvSpPr>
            <a:spLocks noGrp="1"/>
          </p:cNvSpPr>
          <p:nvPr>
            <p:ph sz="quarter" idx="1"/>
          </p:nvPr>
        </p:nvSpPr>
        <p:spPr/>
        <p:txBody>
          <a:bodyPr/>
          <a:lstStyle/>
          <a:p>
            <a:r>
              <a:rPr lang="en-US" dirty="0">
                <a:latin typeface="Times" pitchFamily="18" charset="0"/>
              </a:rPr>
              <a:t>The project assumptions form the basis of risk </a:t>
            </a:r>
            <a:r>
              <a:rPr lang="en-US" dirty="0" smtClean="0">
                <a:latin typeface="Times" pitchFamily="18" charset="0"/>
              </a:rPr>
              <a:t>management</a:t>
            </a:r>
          </a:p>
          <a:p>
            <a:r>
              <a:rPr lang="en-US" dirty="0" smtClean="0">
                <a:latin typeface="Times" pitchFamily="18" charset="0"/>
              </a:rPr>
              <a:t>It is crucial to involve all members if there are changes with the project </a:t>
            </a:r>
          </a:p>
          <a:p>
            <a:r>
              <a:rPr lang="en-US" dirty="0" smtClean="0">
                <a:latin typeface="Times" pitchFamily="18" charset="0"/>
              </a:rPr>
              <a:t>Rigorous communications on how the project might change individual’s operations </a:t>
            </a:r>
          </a:p>
          <a:p>
            <a:r>
              <a:rPr lang="en-US" dirty="0" smtClean="0">
                <a:latin typeface="Times" pitchFamily="18" charset="0"/>
              </a:rPr>
              <a:t>There will be room for adjustment for future changes </a:t>
            </a:r>
            <a:endParaRPr lang="en-US" dirty="0">
              <a:latin typeface="Times" pitchFamily="18" charset="0"/>
            </a:endParaRPr>
          </a:p>
        </p:txBody>
      </p:sp>
    </p:spTree>
    <p:extLst>
      <p:ext uri="{BB962C8B-B14F-4D97-AF65-F5344CB8AC3E}">
        <p14:creationId xmlns:p14="http://schemas.microsoft.com/office/powerpoint/2010/main" xmlns="" val="1366464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pitchFamily="18" charset="0"/>
              </a:rPr>
              <a:t>Stakeholder Management</a:t>
            </a:r>
          </a:p>
        </p:txBody>
      </p:sp>
      <p:sp>
        <p:nvSpPr>
          <p:cNvPr id="3" name="Content Placeholder 2"/>
          <p:cNvSpPr>
            <a:spLocks noGrp="1"/>
          </p:cNvSpPr>
          <p:nvPr>
            <p:ph sz="quarter" idx="1"/>
          </p:nvPr>
        </p:nvSpPr>
        <p:spPr/>
        <p:txBody>
          <a:bodyPr/>
          <a:lstStyle/>
          <a:p>
            <a:r>
              <a:rPr lang="en-US" dirty="0" smtClean="0">
                <a:latin typeface="Times" pitchFamily="18" charset="0"/>
              </a:rPr>
              <a:t>All stakeholders are expected to attend every meeting of the project </a:t>
            </a:r>
          </a:p>
          <a:p>
            <a:r>
              <a:rPr lang="en-US" dirty="0" smtClean="0">
                <a:latin typeface="Times" pitchFamily="18" charset="0"/>
              </a:rPr>
              <a:t>This will ensure maximum cooperation of the stakeholders during implementation</a:t>
            </a:r>
          </a:p>
          <a:p>
            <a:r>
              <a:rPr lang="en-US" dirty="0" smtClean="0">
                <a:latin typeface="Times" pitchFamily="18" charset="0"/>
              </a:rPr>
              <a:t>Missing stakeholders will be debriefed concerning the project follow-up </a:t>
            </a:r>
            <a:endParaRPr lang="en-US" dirty="0">
              <a:latin typeface="Times" pitchFamily="18" charset="0"/>
            </a:endParaRPr>
          </a:p>
        </p:txBody>
      </p:sp>
    </p:spTree>
    <p:extLst>
      <p:ext uri="{BB962C8B-B14F-4D97-AF65-F5344CB8AC3E}">
        <p14:creationId xmlns:p14="http://schemas.microsoft.com/office/powerpoint/2010/main" xmlns="" val="3032028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pitchFamily="18" charset="0"/>
              </a:rPr>
              <a:t>Project Funding</a:t>
            </a:r>
          </a:p>
        </p:txBody>
      </p:sp>
      <p:sp>
        <p:nvSpPr>
          <p:cNvPr id="3" name="Content Placeholder 2"/>
          <p:cNvSpPr>
            <a:spLocks noGrp="1"/>
          </p:cNvSpPr>
          <p:nvPr>
            <p:ph sz="quarter" idx="1"/>
          </p:nvPr>
        </p:nvSpPr>
        <p:spPr/>
        <p:txBody>
          <a:bodyPr/>
          <a:lstStyle/>
          <a:p>
            <a:r>
              <a:rPr lang="en-US" dirty="0" smtClean="0">
                <a:latin typeface="Times" pitchFamily="18" charset="0"/>
              </a:rPr>
              <a:t>Funding will be facilitated by the company and some of the technical agencies of the government.</a:t>
            </a:r>
          </a:p>
          <a:p>
            <a:r>
              <a:rPr lang="en-US" dirty="0">
                <a:latin typeface="Times" pitchFamily="18" charset="0"/>
              </a:rPr>
              <a:t>Approval of the funding proposal for the particular project that the company is undertaking will mean that the company will be able only to facilitate part of the project funding.</a:t>
            </a:r>
          </a:p>
          <a:p>
            <a:endParaRPr lang="en-US" dirty="0"/>
          </a:p>
        </p:txBody>
      </p:sp>
    </p:spTree>
    <p:extLst>
      <p:ext uri="{BB962C8B-B14F-4D97-AF65-F5344CB8AC3E}">
        <p14:creationId xmlns:p14="http://schemas.microsoft.com/office/powerpoint/2010/main" xmlns="" val="777419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pitchFamily="18" charset="0"/>
              </a:rPr>
              <a:t>References </a:t>
            </a:r>
            <a:endParaRPr lang="en-US" dirty="0">
              <a:latin typeface="Times" pitchFamily="18" charset="0"/>
            </a:endParaRPr>
          </a:p>
        </p:txBody>
      </p:sp>
      <p:sp>
        <p:nvSpPr>
          <p:cNvPr id="3" name="Content Placeholder 2"/>
          <p:cNvSpPr>
            <a:spLocks noGrp="1"/>
          </p:cNvSpPr>
          <p:nvPr>
            <p:ph sz="quarter" idx="1"/>
          </p:nvPr>
        </p:nvSpPr>
        <p:spPr/>
        <p:txBody>
          <a:bodyPr>
            <a:normAutofit fontScale="77500" lnSpcReduction="20000"/>
          </a:bodyPr>
          <a:lstStyle/>
          <a:p>
            <a:pPr marL="0" indent="0">
              <a:buNone/>
            </a:pPr>
            <a:r>
              <a:rPr lang="en-US" dirty="0">
                <a:latin typeface="Times" pitchFamily="18" charset="0"/>
              </a:rPr>
              <a:t>Inefficiency, Allocative Inefficiency, and Audit Pricing." Journal of Accounting, Auditing &amp;    Finance: 0148558X1769676. doi:10.1177/0148558X17696760.</a:t>
            </a:r>
          </a:p>
          <a:p>
            <a:pPr marL="0" indent="0">
              <a:buNone/>
            </a:pPr>
            <a:r>
              <a:rPr lang="en-US" dirty="0">
                <a:latin typeface="Times" pitchFamily="18" charset="0"/>
              </a:rPr>
              <a:t>Johnson, G., Scholes, K., Whittington, R. (2009). Fundamentals of strategy. </a:t>
            </a:r>
            <a:r>
              <a:rPr lang="en-US" dirty="0" err="1">
                <a:latin typeface="Times" pitchFamily="18" charset="0"/>
              </a:rPr>
              <a:t>Harlow:FT</a:t>
            </a:r>
            <a:r>
              <a:rPr lang="en-US" dirty="0">
                <a:latin typeface="Times" pitchFamily="18" charset="0"/>
              </a:rPr>
              <a:t> Prentice Hall.</a:t>
            </a:r>
          </a:p>
          <a:p>
            <a:pPr marL="0" indent="0">
              <a:buNone/>
            </a:pPr>
            <a:r>
              <a:rPr lang="en-US" dirty="0">
                <a:latin typeface="Times" pitchFamily="18" charset="0"/>
              </a:rPr>
              <a:t>Dunning, </a:t>
            </a:r>
            <a:r>
              <a:rPr lang="en-US" dirty="0" err="1">
                <a:latin typeface="Times" pitchFamily="18" charset="0"/>
              </a:rPr>
              <a:t>J.H</a:t>
            </a:r>
            <a:r>
              <a:rPr lang="en-US" dirty="0">
                <a:latin typeface="Times" pitchFamily="18" charset="0"/>
              </a:rPr>
              <a:t>., </a:t>
            </a:r>
            <a:r>
              <a:rPr lang="en-US" dirty="0" err="1">
                <a:latin typeface="Times" pitchFamily="18" charset="0"/>
              </a:rPr>
              <a:t>Lundan</a:t>
            </a:r>
            <a:r>
              <a:rPr lang="en-US" dirty="0">
                <a:latin typeface="Times" pitchFamily="18" charset="0"/>
              </a:rPr>
              <a:t>, </a:t>
            </a:r>
            <a:r>
              <a:rPr lang="en-US" dirty="0" err="1">
                <a:latin typeface="Times" pitchFamily="18" charset="0"/>
              </a:rPr>
              <a:t>S.M</a:t>
            </a:r>
            <a:r>
              <a:rPr lang="en-US" dirty="0">
                <a:latin typeface="Times" pitchFamily="18" charset="0"/>
              </a:rPr>
              <a:t>. (2008). Multinational enterprises and the global economy. Edward Elgar Publishing Limited.</a:t>
            </a:r>
          </a:p>
          <a:p>
            <a:pPr marL="0" indent="0">
              <a:buNone/>
            </a:pPr>
            <a:r>
              <a:rPr lang="en-US" dirty="0">
                <a:latin typeface="Times" pitchFamily="18" charset="0"/>
              </a:rPr>
              <a:t>David A. Johnston, G. Don Taylor and Ganesh </a:t>
            </a:r>
            <a:r>
              <a:rPr lang="en-US" dirty="0" err="1">
                <a:latin typeface="Times" pitchFamily="18" charset="0"/>
              </a:rPr>
              <a:t>Viswes</a:t>
            </a:r>
            <a:r>
              <a:rPr lang="en-US" dirty="0">
                <a:latin typeface="Times" pitchFamily="18" charset="0"/>
              </a:rPr>
              <a:t> </a:t>
            </a:r>
            <a:r>
              <a:rPr lang="en-US" dirty="0" err="1">
                <a:latin typeface="Times" pitchFamily="18" charset="0"/>
              </a:rPr>
              <a:t>wara</a:t>
            </a:r>
            <a:r>
              <a:rPr lang="en-US" dirty="0">
                <a:latin typeface="Times" pitchFamily="18" charset="0"/>
              </a:rPr>
              <a:t> </a:t>
            </a:r>
            <a:r>
              <a:rPr lang="en-US" dirty="0" err="1">
                <a:latin typeface="Times" pitchFamily="18" charset="0"/>
              </a:rPr>
              <a:t>murthy</a:t>
            </a:r>
            <a:r>
              <a:rPr lang="en-US" dirty="0">
                <a:latin typeface="Times" pitchFamily="18" charset="0"/>
              </a:rPr>
              <a:t>. Highly constrained multi-facility warehouse Management system using a </a:t>
            </a:r>
            <a:r>
              <a:rPr lang="en-US" dirty="0" err="1">
                <a:latin typeface="Times" pitchFamily="18" charset="0"/>
              </a:rPr>
              <a:t>GISplatform</a:t>
            </a:r>
            <a:r>
              <a:rPr lang="en-US" dirty="0">
                <a:latin typeface="Times" pitchFamily="18" charset="0"/>
              </a:rPr>
              <a:t>, 1999, Integrated Manufacturing System, Vol.10, No. 4, Page 221-232</a:t>
            </a:r>
            <a:r>
              <a:rPr lang="en-US" dirty="0" smtClean="0">
                <a:latin typeface="Times" pitchFamily="18" charset="0"/>
              </a:rPr>
              <a:t>.</a:t>
            </a:r>
            <a:endParaRPr lang="en-US" dirty="0">
              <a:latin typeface="Times" pitchFamily="18" charset="0"/>
            </a:endParaRPr>
          </a:p>
          <a:p>
            <a:pPr marL="0" indent="0">
              <a:buNone/>
            </a:pPr>
            <a:r>
              <a:rPr lang="en-US" dirty="0">
                <a:latin typeface="Times" pitchFamily="18" charset="0"/>
              </a:rPr>
              <a:t>Ron </a:t>
            </a:r>
            <a:r>
              <a:rPr lang="en-US" dirty="0" err="1">
                <a:latin typeface="Times" pitchFamily="18" charset="0"/>
              </a:rPr>
              <a:t>D’Andrea</a:t>
            </a:r>
            <a:r>
              <a:rPr lang="en-US" dirty="0">
                <a:latin typeface="Times" pitchFamily="18" charset="0"/>
              </a:rPr>
              <a:t>. Executing profitable sales negotiations: selling value, </a:t>
            </a:r>
            <a:r>
              <a:rPr lang="en-US" dirty="0" err="1">
                <a:latin typeface="Times" pitchFamily="18" charset="0"/>
              </a:rPr>
              <a:t>notprice</a:t>
            </a:r>
            <a:r>
              <a:rPr lang="en-US" dirty="0">
                <a:latin typeface="Times" pitchFamily="18" charset="0"/>
              </a:rPr>
              <a:t>, 2005, Industrial and Commercial Training, Vol.37, No.1, Page 18-24</a:t>
            </a:r>
          </a:p>
          <a:p>
            <a:endParaRPr lang="en-US" dirty="0"/>
          </a:p>
        </p:txBody>
      </p:sp>
    </p:spTree>
    <p:extLst>
      <p:ext uri="{BB962C8B-B14F-4D97-AF65-F5344CB8AC3E}">
        <p14:creationId xmlns:p14="http://schemas.microsoft.com/office/powerpoint/2010/main" xmlns="" val="297832412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355</TotalTime>
  <Words>3497</Words>
  <Application>Microsoft Office PowerPoint</Application>
  <PresentationFormat>On-screen Show (4:3)</PresentationFormat>
  <Paragraphs>252</Paragraphs>
  <Slides>30</Slides>
  <Notes>20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Median</vt:lpstr>
      <vt:lpstr>Slide 1</vt:lpstr>
      <vt:lpstr>Overview </vt:lpstr>
      <vt:lpstr>History </vt:lpstr>
      <vt:lpstr>Mission and vision </vt:lpstr>
      <vt:lpstr>Global Brand Strategy </vt:lpstr>
      <vt:lpstr>Cont… </vt:lpstr>
      <vt:lpstr>Cont…</vt:lpstr>
      <vt:lpstr>Cont…</vt:lpstr>
      <vt:lpstr>Challenges </vt:lpstr>
      <vt:lpstr>Cont… </vt:lpstr>
      <vt:lpstr>PEST Analysis</vt:lpstr>
      <vt:lpstr>Cont…</vt:lpstr>
      <vt:lpstr>Recommendations</vt:lpstr>
      <vt:lpstr>Cont… </vt:lpstr>
      <vt:lpstr>Cont… </vt:lpstr>
      <vt:lpstr>Lean Management</vt:lpstr>
      <vt:lpstr>Cont…</vt:lpstr>
      <vt:lpstr>Cont…</vt:lpstr>
      <vt:lpstr>How AI can enhance Business Operations </vt:lpstr>
      <vt:lpstr>Assignment Task 2</vt:lpstr>
      <vt:lpstr>Project Scope</vt:lpstr>
      <vt:lpstr>Project Assumptions</vt:lpstr>
      <vt:lpstr>Project Roles and Responsibilities</vt:lpstr>
      <vt:lpstr>Cont…</vt:lpstr>
      <vt:lpstr>Cont..</vt:lpstr>
      <vt:lpstr>Time line with Gantt charts </vt:lpstr>
      <vt:lpstr>Risk Management </vt:lpstr>
      <vt:lpstr>Stakeholder Management</vt:lpstr>
      <vt:lpstr>Project Funding</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NESTLE COMPANY</dc:title>
  <dc:creator>Stephen pc</dc:creator>
  <cp:lastModifiedBy>FRANK</cp:lastModifiedBy>
  <cp:revision>30</cp:revision>
  <dcterms:created xsi:type="dcterms:W3CDTF">2018-07-17T14:42:16Z</dcterms:created>
  <dcterms:modified xsi:type="dcterms:W3CDTF">2018-07-18T00:31:02Z</dcterms:modified>
</cp:coreProperties>
</file>